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68" r:id="rId3"/>
    <p:sldId id="802" r:id="rId4"/>
    <p:sldId id="804" r:id="rId5"/>
    <p:sldId id="789" r:id="rId6"/>
    <p:sldId id="793" r:id="rId7"/>
    <p:sldId id="788" r:id="rId8"/>
    <p:sldId id="785" r:id="rId9"/>
    <p:sldId id="792" r:id="rId10"/>
    <p:sldId id="787" r:id="rId11"/>
    <p:sldId id="803" r:id="rId12"/>
    <p:sldId id="794" r:id="rId13"/>
    <p:sldId id="774" r:id="rId14"/>
    <p:sldId id="798" r:id="rId15"/>
    <p:sldId id="799" r:id="rId16"/>
    <p:sldId id="782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19487A-9A3C-D529-4F54-15872B825CF9}" name="Delphine GOGET" initials="DG" userId="S::delphine.goget@lyonbiopole.com::a9ce5196-a79c-4bf5-92b1-506ab7ef9d1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ille.champelovier" initials="c" lastIdx="5" clrIdx="0">
    <p:extLst>
      <p:ext uri="{19B8F6BF-5375-455C-9EA6-DF929625EA0E}">
        <p15:presenceInfo xmlns:p15="http://schemas.microsoft.com/office/powerpoint/2012/main" userId="S::camille.champelovier@ekno.fr::d9a15e8e-1661-4f8b-913f-79a2b2e5429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B6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06"/>
    <p:restoredTop sz="96197"/>
  </p:normalViewPr>
  <p:slideViewPr>
    <p:cSldViewPr snapToObjects="1" showGuides="1">
      <p:cViewPr varScale="1">
        <p:scale>
          <a:sx n="111" d="100"/>
          <a:sy n="111" d="100"/>
        </p:scale>
        <p:origin x="10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1F05BF5-D7D0-994A-B088-F03D781FFD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9E1CFC8-067A-B342-99CC-4C702C26E6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EA5D6-0969-F945-8A1A-DAB5C1EBF8E3}" type="datetimeFigureOut">
              <a:rPr lang="fr-FR" smtClean="0"/>
              <a:t>26/04/2023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B741BA-FE6E-F043-97BA-0EAD514895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FA07467-9E16-8341-B0A9-6656A335B8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1EA1B-405C-B948-955A-DCDBDB8863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532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A64CC-D962-A848-BC56-E27C175AD209}" type="datetimeFigureOut">
              <a:rPr lang="fr-FR" smtClean="0"/>
              <a:t>26/04/2023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8810A-262D-EB4F-A569-CCB46874B4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5833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A77E048A-1AB1-8661-5D77-A7555E432E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6CF9C6-5581-43A5-AF12-9962FA5F4515}" type="slidenum">
              <a:rPr lang="fr-FR" altLang="fr-FR" smtClean="0"/>
              <a:pPr>
                <a:spcBef>
                  <a:spcPct val="0"/>
                </a:spcBef>
              </a:pPr>
              <a:t>2</a:t>
            </a:fld>
            <a:endParaRPr lang="fr-FR" altLang="fr-FR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2363A827-77D2-7CD2-928A-B5613B0732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2C03AEB2-2DCA-9878-20D0-B0B75F1B48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F7E2396-CE87-6540-997D-F6239F99EE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65" t="13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92CEB075-F77E-1345-92B6-9C705D7E53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8208" y="4149080"/>
            <a:ext cx="3600400" cy="2154255"/>
          </a:xfrm>
          <a:prstGeom prst="rect">
            <a:avLst/>
          </a:prstGeom>
        </p:spPr>
      </p:pic>
      <p:sp>
        <p:nvSpPr>
          <p:cNvPr id="7" name="Titre 10">
            <a:extLst>
              <a:ext uri="{FF2B5EF4-FFF2-40B4-BE49-F238E27FC236}">
                <a16:creationId xmlns:a16="http://schemas.microsoft.com/office/drawing/2014/main" id="{F66245FD-F225-FC46-B007-7AE5879DA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1268760"/>
            <a:ext cx="5257200" cy="193521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présentation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D9E4D4A-6CE7-0443-96D3-66B3BE5EAC21}"/>
              </a:ext>
            </a:extLst>
          </p:cNvPr>
          <p:cNvCxnSpPr>
            <a:cxnSpLocks/>
          </p:cNvCxnSpPr>
          <p:nvPr userDrawn="1"/>
        </p:nvCxnSpPr>
        <p:spPr>
          <a:xfrm>
            <a:off x="622808" y="3428997"/>
            <a:ext cx="14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9136F4DC-AE48-5544-9470-3F1360438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9376" y="36137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628B700-A3F5-6548-A1E8-8EA62A9C4A65}" type="datetimeFigureOut">
              <a:rPr lang="fr-FR" smtClean="0"/>
              <a:pPr/>
              <a:t>26/04/2023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365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>
            <a:extLst>
              <a:ext uri="{FF2B5EF4-FFF2-40B4-BE49-F238E27FC236}">
                <a16:creationId xmlns:a16="http://schemas.microsoft.com/office/drawing/2014/main" id="{826E4D6D-7ACF-F74A-AA11-DEC9DA84CC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b="10646"/>
          <a:stretch/>
        </p:blipFill>
        <p:spPr>
          <a:xfrm>
            <a:off x="6547284" y="2006181"/>
            <a:ext cx="5591944" cy="4851819"/>
          </a:xfrm>
          <a:prstGeom prst="rect">
            <a:avLst/>
          </a:prstGeom>
        </p:spPr>
      </p:pic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8F4A4F1-9228-6E4B-9584-C4CB5F1DE6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78907" y="1898862"/>
            <a:ext cx="5209122" cy="4959138"/>
          </a:xfrm>
          <a:custGeom>
            <a:avLst/>
            <a:gdLst>
              <a:gd name="connsiteX0" fmla="*/ 2604561 w 5209122"/>
              <a:gd name="connsiteY0" fmla="*/ 0 h 4959138"/>
              <a:gd name="connsiteX1" fmla="*/ 5209122 w 5209122"/>
              <a:gd name="connsiteY1" fmla="*/ 2604561 h 4959138"/>
              <a:gd name="connsiteX2" fmla="*/ 3790292 w 5209122"/>
              <a:gd name="connsiteY2" fmla="*/ 4924184 h 4959138"/>
              <a:gd name="connsiteX3" fmla="*/ 3713586 w 5209122"/>
              <a:gd name="connsiteY3" fmla="*/ 4959138 h 4959138"/>
              <a:gd name="connsiteX4" fmla="*/ 1495537 w 5209122"/>
              <a:gd name="connsiteY4" fmla="*/ 4959138 h 4959138"/>
              <a:gd name="connsiteX5" fmla="*/ 1418832 w 5209122"/>
              <a:gd name="connsiteY5" fmla="*/ 4924184 h 4959138"/>
              <a:gd name="connsiteX6" fmla="*/ 0 w 5209122"/>
              <a:gd name="connsiteY6" fmla="*/ 2604561 h 4959138"/>
              <a:gd name="connsiteX7" fmla="*/ 2604561 w 5209122"/>
              <a:gd name="connsiteY7" fmla="*/ 0 h 49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9122" h="4959138">
                <a:moveTo>
                  <a:pt x="2604561" y="0"/>
                </a:moveTo>
                <a:cubicBezTo>
                  <a:pt x="4043020" y="0"/>
                  <a:pt x="5209122" y="1166102"/>
                  <a:pt x="5209122" y="2604561"/>
                </a:cubicBezTo>
                <a:cubicBezTo>
                  <a:pt x="5209122" y="3615977"/>
                  <a:pt x="4632619" y="4492744"/>
                  <a:pt x="3790292" y="4924184"/>
                </a:cubicBezTo>
                <a:lnTo>
                  <a:pt x="3713586" y="4959138"/>
                </a:lnTo>
                <a:lnTo>
                  <a:pt x="1495537" y="4959138"/>
                </a:lnTo>
                <a:lnTo>
                  <a:pt x="1418832" y="4924184"/>
                </a:lnTo>
                <a:cubicBezTo>
                  <a:pt x="576504" y="4492744"/>
                  <a:pt x="0" y="3615977"/>
                  <a:pt x="0" y="2604561"/>
                </a:cubicBezTo>
                <a:cubicBezTo>
                  <a:pt x="0" y="1166102"/>
                  <a:pt x="1166102" y="0"/>
                  <a:pt x="2604561" y="0"/>
                </a:cubicBezTo>
                <a:close/>
              </a:path>
            </a:pathLst>
          </a:custGeom>
          <a:pattFill prst="dkDnDiag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fr-FR"/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4269EECB-D5B3-F24D-9A8E-B93821985F8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240392"/>
            <a:ext cx="10515600" cy="2889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1. TITRE DU CONTENU</a:t>
            </a:r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12EB7B45-C8B6-E543-BF4A-A510C6414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21584" y="6381328"/>
            <a:ext cx="678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 dirty="0"/>
              <a:t>N°</a:t>
            </a:r>
          </a:p>
        </p:txBody>
      </p:sp>
      <p:sp>
        <p:nvSpPr>
          <p:cNvPr id="11" name="Espace réservé du contenu 6">
            <a:extLst>
              <a:ext uri="{FF2B5EF4-FFF2-40B4-BE49-F238E27FC236}">
                <a16:creationId xmlns:a16="http://schemas.microsoft.com/office/drawing/2014/main" id="{1C2E21C3-68DD-F442-AC91-2F50525F2C0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-27384"/>
            <a:ext cx="10515600" cy="279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latin typeface="+mj-lt"/>
              </a:defRPr>
            </a:lvl1pPr>
          </a:lstStyle>
          <a:p>
            <a:pPr lvl="0"/>
            <a:r>
              <a:rPr lang="fr-FR" dirty="0"/>
              <a:t>Mettre « Chapitre » et le numéro qui correspond</a:t>
            </a:r>
          </a:p>
        </p:txBody>
      </p:sp>
      <p:sp>
        <p:nvSpPr>
          <p:cNvPr id="13" name="Titre 7">
            <a:extLst>
              <a:ext uri="{FF2B5EF4-FFF2-40B4-BE49-F238E27FC236}">
                <a16:creationId xmlns:a16="http://schemas.microsoft.com/office/drawing/2014/main" id="{5F4417E5-389E-5B43-9EFC-4907D2549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9002"/>
            <a:ext cx="10515600" cy="76530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Titre complet de la slide sur une ou deux lignes, titre complet de la slide sur une ou deux lignes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CE72EBD-CC11-EE4C-982F-08AF21B5FD17}"/>
              </a:ext>
            </a:extLst>
          </p:cNvPr>
          <p:cNvCxnSpPr>
            <a:cxnSpLocks/>
          </p:cNvCxnSpPr>
          <p:nvPr userDrawn="1"/>
        </p:nvCxnSpPr>
        <p:spPr>
          <a:xfrm>
            <a:off x="838200" y="1121577"/>
            <a:ext cx="10515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517BF4-C76B-0C4D-BF3A-EFDC1B862C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648131"/>
            <a:ext cx="5257800" cy="458918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0" name="Espace réservé de la date 3">
            <a:extLst>
              <a:ext uri="{FF2B5EF4-FFF2-40B4-BE49-F238E27FC236}">
                <a16:creationId xmlns:a16="http://schemas.microsoft.com/office/drawing/2014/main" id="{38AF1C95-19BE-2A42-BB83-3616B8488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134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628B700-A3F5-6548-A1E8-8EA62A9C4A65}" type="datetimeFigureOut">
              <a:rPr lang="fr-FR" smtClean="0"/>
              <a:pPr/>
              <a:t>26/04/2023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181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image tra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1BA241C-052A-A64B-9BE8-A8B25A246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l="-7107" t="37214" r="22021" b="-5523"/>
          <a:stretch/>
        </p:blipFill>
        <p:spPr>
          <a:xfrm rot="16200000">
            <a:off x="-761513" y="773992"/>
            <a:ext cx="6896239" cy="5373213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26E4D6D-7ACF-F74A-AA11-DEC9DA84CC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0"/>
          </a:blip>
          <a:srcRect b="10646"/>
          <a:stretch/>
        </p:blipFill>
        <p:spPr>
          <a:xfrm>
            <a:off x="6547284" y="2006181"/>
            <a:ext cx="5591944" cy="4851819"/>
          </a:xfrm>
          <a:prstGeom prst="rect">
            <a:avLst/>
          </a:prstGeom>
        </p:spPr>
      </p:pic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8F4A4F1-9228-6E4B-9584-C4CB5F1DE6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78907" y="1898862"/>
            <a:ext cx="5209122" cy="4959138"/>
          </a:xfrm>
          <a:custGeom>
            <a:avLst/>
            <a:gdLst>
              <a:gd name="connsiteX0" fmla="*/ 2604561 w 5209122"/>
              <a:gd name="connsiteY0" fmla="*/ 0 h 4959138"/>
              <a:gd name="connsiteX1" fmla="*/ 5209122 w 5209122"/>
              <a:gd name="connsiteY1" fmla="*/ 2604561 h 4959138"/>
              <a:gd name="connsiteX2" fmla="*/ 3790292 w 5209122"/>
              <a:gd name="connsiteY2" fmla="*/ 4924184 h 4959138"/>
              <a:gd name="connsiteX3" fmla="*/ 3713586 w 5209122"/>
              <a:gd name="connsiteY3" fmla="*/ 4959138 h 4959138"/>
              <a:gd name="connsiteX4" fmla="*/ 1495537 w 5209122"/>
              <a:gd name="connsiteY4" fmla="*/ 4959138 h 4959138"/>
              <a:gd name="connsiteX5" fmla="*/ 1418832 w 5209122"/>
              <a:gd name="connsiteY5" fmla="*/ 4924184 h 4959138"/>
              <a:gd name="connsiteX6" fmla="*/ 0 w 5209122"/>
              <a:gd name="connsiteY6" fmla="*/ 2604561 h 4959138"/>
              <a:gd name="connsiteX7" fmla="*/ 2604561 w 5209122"/>
              <a:gd name="connsiteY7" fmla="*/ 0 h 49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9122" h="4959138">
                <a:moveTo>
                  <a:pt x="2604561" y="0"/>
                </a:moveTo>
                <a:cubicBezTo>
                  <a:pt x="4043020" y="0"/>
                  <a:pt x="5209122" y="1166102"/>
                  <a:pt x="5209122" y="2604561"/>
                </a:cubicBezTo>
                <a:cubicBezTo>
                  <a:pt x="5209122" y="3615977"/>
                  <a:pt x="4632619" y="4492744"/>
                  <a:pt x="3790292" y="4924184"/>
                </a:cubicBezTo>
                <a:lnTo>
                  <a:pt x="3713586" y="4959138"/>
                </a:lnTo>
                <a:lnTo>
                  <a:pt x="1495537" y="4959138"/>
                </a:lnTo>
                <a:lnTo>
                  <a:pt x="1418832" y="4924184"/>
                </a:lnTo>
                <a:cubicBezTo>
                  <a:pt x="576504" y="4492744"/>
                  <a:pt x="0" y="3615977"/>
                  <a:pt x="0" y="2604561"/>
                </a:cubicBezTo>
                <a:cubicBezTo>
                  <a:pt x="0" y="1166102"/>
                  <a:pt x="1166102" y="0"/>
                  <a:pt x="2604561" y="0"/>
                </a:cubicBezTo>
                <a:close/>
              </a:path>
            </a:pathLst>
          </a:custGeom>
          <a:pattFill prst="dkDnDiag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fr-FR"/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4269EECB-D5B3-F24D-9A8E-B93821985F8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240392"/>
            <a:ext cx="10515600" cy="2889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1. TITRE DU CONTENU</a:t>
            </a:r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12EB7B45-C8B6-E543-BF4A-A510C6414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21584" y="6381328"/>
            <a:ext cx="678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 dirty="0"/>
              <a:t>N°</a:t>
            </a:r>
          </a:p>
        </p:txBody>
      </p:sp>
      <p:sp>
        <p:nvSpPr>
          <p:cNvPr id="11" name="Espace réservé du contenu 6">
            <a:extLst>
              <a:ext uri="{FF2B5EF4-FFF2-40B4-BE49-F238E27FC236}">
                <a16:creationId xmlns:a16="http://schemas.microsoft.com/office/drawing/2014/main" id="{1C2E21C3-68DD-F442-AC91-2F50525F2C0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-27384"/>
            <a:ext cx="10515600" cy="279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latin typeface="+mj-lt"/>
              </a:defRPr>
            </a:lvl1pPr>
          </a:lstStyle>
          <a:p>
            <a:pPr lvl="0"/>
            <a:r>
              <a:rPr lang="fr-FR" dirty="0"/>
              <a:t>Mettre « Chapitre » et le numéro qui correspond</a:t>
            </a:r>
          </a:p>
        </p:txBody>
      </p:sp>
      <p:sp>
        <p:nvSpPr>
          <p:cNvPr id="13" name="Titre 7">
            <a:extLst>
              <a:ext uri="{FF2B5EF4-FFF2-40B4-BE49-F238E27FC236}">
                <a16:creationId xmlns:a16="http://schemas.microsoft.com/office/drawing/2014/main" id="{5F4417E5-389E-5B43-9EFC-4907D2549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9002"/>
            <a:ext cx="10515600" cy="76530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Titre complet de la slide sur une ou deux lignes, titre complet de la slide sur une ou deux lignes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CE72EBD-CC11-EE4C-982F-08AF21B5FD17}"/>
              </a:ext>
            </a:extLst>
          </p:cNvPr>
          <p:cNvCxnSpPr>
            <a:cxnSpLocks/>
          </p:cNvCxnSpPr>
          <p:nvPr userDrawn="1"/>
        </p:nvCxnSpPr>
        <p:spPr>
          <a:xfrm>
            <a:off x="838200" y="1121577"/>
            <a:ext cx="10515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517BF4-C76B-0C4D-BF3A-EFDC1B862C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648131"/>
            <a:ext cx="5257800" cy="466094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0" name="Espace réservé de la date 3">
            <a:extLst>
              <a:ext uri="{FF2B5EF4-FFF2-40B4-BE49-F238E27FC236}">
                <a16:creationId xmlns:a16="http://schemas.microsoft.com/office/drawing/2014/main" id="{38AF1C95-19BE-2A42-BB83-3616B8488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134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628B700-A3F5-6548-A1E8-8EA62A9C4A65}" type="datetimeFigureOut">
              <a:rPr lang="fr-FR" smtClean="0"/>
              <a:pPr/>
              <a:t>26/04/2023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7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76E044D-7B7E-7C48-B68A-6B6AE6A94D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65" t="13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8E8B39-7941-CD47-9706-6BEF409E44E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80923" y="3732743"/>
            <a:ext cx="3610001" cy="13681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Informations </a:t>
            </a:r>
            <a:r>
              <a:rPr lang="fr-FR" dirty="0" err="1"/>
              <a:t>arial</a:t>
            </a:r>
            <a:r>
              <a:rPr lang="fr-FR" dirty="0"/>
              <a:t> </a:t>
            </a:r>
            <a:r>
              <a:rPr lang="fr-FR" dirty="0" err="1"/>
              <a:t>regular</a:t>
            </a:r>
            <a:r>
              <a:rPr lang="fr-FR" dirty="0"/>
              <a:t> 16pt / </a:t>
            </a:r>
          </a:p>
          <a:p>
            <a:pPr lvl="0"/>
            <a:r>
              <a:rPr lang="fr-FR" dirty="0" err="1"/>
              <a:t>Vulputate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</a:p>
          <a:p>
            <a:pPr lvl="0"/>
            <a:r>
              <a:rPr lang="fr-FR" dirty="0"/>
              <a:t>69000 LYON</a:t>
            </a:r>
          </a:p>
          <a:p>
            <a:pPr lvl="0"/>
            <a:r>
              <a:rPr lang="fr-FR" dirty="0"/>
              <a:t>Tel :</a:t>
            </a:r>
          </a:p>
          <a:p>
            <a:pPr lvl="0"/>
            <a:r>
              <a:rPr lang="fr-FR" dirty="0" err="1"/>
              <a:t>Lyonbiopole@lyonbiopole.fr</a:t>
            </a:r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E11EA00-A20B-404A-9509-A8A126886E2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381320" y="5244440"/>
            <a:ext cx="3609975" cy="2885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www.lyonbiopole.fr</a:t>
            </a:r>
            <a:r>
              <a:rPr lang="fr-FR" dirty="0"/>
              <a:t>  / Arial black 7pt</a:t>
            </a:r>
          </a:p>
          <a:p>
            <a:pPr lvl="0"/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504FE766-ABD7-F349-B248-3E520B93CB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8208" y="4149080"/>
            <a:ext cx="3600400" cy="2154255"/>
          </a:xfrm>
          <a:prstGeom prst="rect">
            <a:avLst/>
          </a:prstGeom>
        </p:spPr>
      </p:pic>
      <p:sp>
        <p:nvSpPr>
          <p:cNvPr id="9" name="Espace réservé du texte 1">
            <a:extLst>
              <a:ext uri="{FF2B5EF4-FFF2-40B4-BE49-F238E27FC236}">
                <a16:creationId xmlns:a16="http://schemas.microsoft.com/office/drawing/2014/main" id="{8ECA2DC7-6BD0-EB48-A315-4177BC7F26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81320" y="2766425"/>
            <a:ext cx="4714680" cy="905983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sz="2400" dirty="0"/>
              <a:t>CONTACT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C19CE16-6DC4-A647-B046-4A3C612F835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1892" y="2870887"/>
            <a:ext cx="477077" cy="4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25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EF5E40-B432-673A-3715-68F95C2070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421228-F480-8379-A00F-F1084FAA29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368870-3E81-18C6-D4EB-5E31903979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87BB5-CC3D-4F17-B911-1D2D64C3DCA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246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689D2849-8936-9346-8E74-67F993E716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0005" y="-67696"/>
            <a:ext cx="12292009" cy="6993392"/>
          </a:xfrm>
          <a:prstGeom prst="rect">
            <a:avLst/>
          </a:prstGeom>
        </p:spPr>
      </p:pic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54F62149-D5B7-2247-81DD-8145AF5394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810500" y="2596334"/>
            <a:ext cx="1332000" cy="97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18" name="Espace réservé du contenu 17">
            <a:extLst>
              <a:ext uri="{FF2B5EF4-FFF2-40B4-BE49-F238E27FC236}">
                <a16:creationId xmlns:a16="http://schemas.microsoft.com/office/drawing/2014/main" id="{7447CACC-9BCC-7C4F-8FE2-3318BEC9C64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810500" y="3789363"/>
            <a:ext cx="3757613" cy="129582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Arial Black en 20 pt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Titre du chapitre sur une ou deux lignes</a:t>
            </a:r>
          </a:p>
          <a:p>
            <a:pPr lvl="0"/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097849-10B2-6842-8305-39AED96D02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23992" y="3068960"/>
            <a:ext cx="1512008" cy="545002"/>
          </a:xfrm>
        </p:spPr>
        <p:txBody>
          <a:bodyPr>
            <a:noAutofit/>
          </a:bodyPr>
          <a:lstStyle>
            <a:lvl1pPr marL="0" indent="0">
              <a:buNone/>
              <a:defRPr lang="fr-FR" sz="1800" b="1" i="0" kern="1200" cap="all" baseline="0" dirty="0" smtClean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>
              <a:defRPr lang="fr-FR" sz="1800" b="1" i="0" kern="1200" cap="all" baseline="0" dirty="0" smtClean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2pPr>
            <a:lvl3pPr>
              <a:defRPr lang="fr-FR" sz="1800" b="1" i="0" kern="1200" cap="all" baseline="0" dirty="0" smtClean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3pPr>
            <a:lvl4pPr>
              <a:defRPr lang="fr-FR" sz="1800" b="1" i="0" kern="1200" cap="all" baseline="0" dirty="0" smtClean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4pPr>
            <a:lvl5pPr>
              <a:defRPr lang="fr-FR" sz="1800" b="1" i="0" kern="1200" cap="all" baseline="0" dirty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5pPr>
          </a:lstStyle>
          <a:p>
            <a:pPr lvl="0"/>
            <a:r>
              <a:rPr lang="fr-FR" dirty="0"/>
              <a:t>TEXTE </a:t>
            </a:r>
          </a:p>
        </p:txBody>
      </p:sp>
    </p:spTree>
    <p:extLst>
      <p:ext uri="{BB962C8B-B14F-4D97-AF65-F5344CB8AC3E}">
        <p14:creationId xmlns:p14="http://schemas.microsoft.com/office/powerpoint/2010/main" val="380963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689D2849-8936-9346-8E74-67F993E716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3166" y="-67696"/>
            <a:ext cx="12292009" cy="6993392"/>
          </a:xfrm>
          <a:prstGeom prst="rect">
            <a:avLst/>
          </a:prstGeom>
        </p:spPr>
      </p:pic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54F62149-D5B7-2247-81DD-8145AF5394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78011" y="2596334"/>
            <a:ext cx="1332000" cy="97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18" name="Espace réservé du contenu 17">
            <a:extLst>
              <a:ext uri="{FF2B5EF4-FFF2-40B4-BE49-F238E27FC236}">
                <a16:creationId xmlns:a16="http://schemas.microsoft.com/office/drawing/2014/main" id="{7447CACC-9BCC-7C4F-8FE2-3318BEC9C64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810500" y="3789363"/>
            <a:ext cx="3757613" cy="129582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Arial Black en 20 pt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Titre du chapitre sur une ou deux lignes</a:t>
            </a:r>
          </a:p>
          <a:p>
            <a:pPr lvl="0"/>
            <a:endParaRPr lang="fr-FR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F137F4AB-27BA-0E48-B364-AE2C9E65A2C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80676" y="-68263"/>
            <a:ext cx="7616839" cy="6994526"/>
          </a:xfrm>
          <a:custGeom>
            <a:avLst/>
            <a:gdLst>
              <a:gd name="connsiteX0" fmla="*/ 1614352 w 7616839"/>
              <a:gd name="connsiteY0" fmla="*/ 0 h 6994526"/>
              <a:gd name="connsiteX1" fmla="*/ 5675340 w 7616839"/>
              <a:gd name="connsiteY1" fmla="*/ 0 h 6994526"/>
              <a:gd name="connsiteX2" fmla="*/ 5704469 w 7616839"/>
              <a:gd name="connsiteY2" fmla="*/ 16749 h 6994526"/>
              <a:gd name="connsiteX3" fmla="*/ 7616839 w 7616839"/>
              <a:gd name="connsiteY3" fmla="*/ 3413703 h 6994526"/>
              <a:gd name="connsiteX4" fmla="*/ 5366869 w 7616839"/>
              <a:gd name="connsiteY4" fmla="*/ 6994015 h 6994526"/>
              <a:gd name="connsiteX5" fmla="*/ 5365738 w 7616839"/>
              <a:gd name="connsiteY5" fmla="*/ 6994526 h 6994526"/>
              <a:gd name="connsiteX6" fmla="*/ 1923955 w 7616839"/>
              <a:gd name="connsiteY6" fmla="*/ 6994526 h 6994526"/>
              <a:gd name="connsiteX7" fmla="*/ 1922823 w 7616839"/>
              <a:gd name="connsiteY7" fmla="*/ 6994015 h 6994526"/>
              <a:gd name="connsiteX8" fmla="*/ 1922719 w 7616839"/>
              <a:gd name="connsiteY8" fmla="*/ 6993959 h 6994526"/>
              <a:gd name="connsiteX9" fmla="*/ 0 w 7616839"/>
              <a:gd name="connsiteY9" fmla="*/ 6993959 h 6994526"/>
              <a:gd name="connsiteX10" fmla="*/ 0 w 7616839"/>
              <a:gd name="connsiteY10" fmla="*/ 567 h 6994526"/>
              <a:gd name="connsiteX11" fmla="*/ 1613366 w 7616839"/>
              <a:gd name="connsiteY11" fmla="*/ 567 h 699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16839" h="6994526">
                <a:moveTo>
                  <a:pt x="1614352" y="0"/>
                </a:moveTo>
                <a:lnTo>
                  <a:pt x="5675340" y="0"/>
                </a:lnTo>
                <a:lnTo>
                  <a:pt x="5704469" y="16749"/>
                </a:lnTo>
                <a:cubicBezTo>
                  <a:pt x="6850980" y="713386"/>
                  <a:pt x="7616839" y="1974107"/>
                  <a:pt x="7616839" y="3413703"/>
                </a:cubicBezTo>
                <a:cubicBezTo>
                  <a:pt x="7616839" y="4990404"/>
                  <a:pt x="6698155" y="6352535"/>
                  <a:pt x="5366869" y="6994015"/>
                </a:cubicBezTo>
                <a:lnTo>
                  <a:pt x="5365738" y="6994526"/>
                </a:lnTo>
                <a:lnTo>
                  <a:pt x="1923955" y="6994526"/>
                </a:lnTo>
                <a:lnTo>
                  <a:pt x="1922823" y="6994015"/>
                </a:lnTo>
                <a:lnTo>
                  <a:pt x="1922719" y="6993959"/>
                </a:lnTo>
                <a:lnTo>
                  <a:pt x="0" y="6993959"/>
                </a:lnTo>
                <a:lnTo>
                  <a:pt x="0" y="567"/>
                </a:lnTo>
                <a:lnTo>
                  <a:pt x="1613366" y="56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50C4441D-44B0-A04B-9E88-37816DAA73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851" y="3068960"/>
            <a:ext cx="1512008" cy="545002"/>
          </a:xfrm>
        </p:spPr>
        <p:txBody>
          <a:bodyPr>
            <a:noAutofit/>
          </a:bodyPr>
          <a:lstStyle>
            <a:lvl1pPr marL="0" indent="0">
              <a:buNone/>
              <a:defRPr lang="fr-FR" sz="1800" b="1" i="0" kern="1200" cap="all" baseline="0" dirty="0" smtClean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>
              <a:defRPr lang="fr-FR" sz="1800" b="1" i="0" kern="1200" cap="all" baseline="0" dirty="0" smtClean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2pPr>
            <a:lvl3pPr>
              <a:defRPr lang="fr-FR" sz="1800" b="1" i="0" kern="1200" cap="all" baseline="0" dirty="0" smtClean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3pPr>
            <a:lvl4pPr>
              <a:defRPr lang="fr-FR" sz="1800" b="1" i="0" kern="1200" cap="all" baseline="0" dirty="0" smtClean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4pPr>
            <a:lvl5pPr>
              <a:defRPr lang="fr-FR" sz="1800" b="1" i="0" kern="1200" cap="all" baseline="0" dirty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5pPr>
          </a:lstStyle>
          <a:p>
            <a:pPr lvl="0"/>
            <a:r>
              <a:rPr lang="fr-FR" dirty="0"/>
              <a:t>TEXTE </a:t>
            </a:r>
          </a:p>
        </p:txBody>
      </p:sp>
    </p:spTree>
    <p:extLst>
      <p:ext uri="{BB962C8B-B14F-4D97-AF65-F5344CB8AC3E}">
        <p14:creationId xmlns:p14="http://schemas.microsoft.com/office/powerpoint/2010/main" val="14322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578CEBC2-EBDD-384E-8CB2-92BDA401B7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81404" y="3025228"/>
            <a:ext cx="1512008" cy="545002"/>
          </a:xfrm>
        </p:spPr>
        <p:txBody>
          <a:bodyPr>
            <a:noAutofit/>
          </a:bodyPr>
          <a:lstStyle>
            <a:lvl1pPr marL="0" indent="0">
              <a:buNone/>
              <a:defRPr lang="fr-FR" sz="1800" b="1" i="0" kern="1200" cap="all" baseline="0" dirty="0" smtClean="0">
                <a:solidFill>
                  <a:schemeClr val="accent3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>
              <a:defRPr lang="fr-FR" sz="1800" b="1" i="0" kern="1200" cap="all" baseline="0" dirty="0" smtClean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2pPr>
            <a:lvl3pPr>
              <a:defRPr lang="fr-FR" sz="1800" b="1" i="0" kern="1200" cap="all" baseline="0" dirty="0" smtClean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3pPr>
            <a:lvl4pPr>
              <a:defRPr lang="fr-FR" sz="1800" b="1" i="0" kern="1200" cap="all" baseline="0" dirty="0" smtClean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4pPr>
            <a:lvl5pPr>
              <a:defRPr lang="fr-FR" sz="1800" b="1" i="0" kern="1200" cap="all" baseline="0" dirty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5pPr>
          </a:lstStyle>
          <a:p>
            <a:pPr lvl="0"/>
            <a:r>
              <a:rPr lang="fr-FR" dirty="0"/>
              <a:t>TEXTE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08AEC9-0F38-0443-A8BA-D3372DB561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3168" r="9578" b="10646"/>
          <a:stretch/>
        </p:blipFill>
        <p:spPr>
          <a:xfrm rot="5400000">
            <a:off x="-22651" y="19270"/>
            <a:ext cx="6858000" cy="6819460"/>
          </a:xfrm>
          <a:prstGeom prst="rect">
            <a:avLst/>
          </a:prstGeom>
        </p:spPr>
      </p:pic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54F62149-D5B7-2247-81DD-8145AF5394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78011" y="2596334"/>
            <a:ext cx="1332000" cy="97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80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18" name="Espace réservé du contenu 17">
            <a:extLst>
              <a:ext uri="{FF2B5EF4-FFF2-40B4-BE49-F238E27FC236}">
                <a16:creationId xmlns:a16="http://schemas.microsoft.com/office/drawing/2014/main" id="{7447CACC-9BCC-7C4F-8FE2-3318BEC9C64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810500" y="3789363"/>
            <a:ext cx="3757613" cy="129582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Arial Black en 20 pt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Titre du chapitre sur une ou deux lignes</a:t>
            </a:r>
          </a:p>
          <a:p>
            <a:pPr lvl="0"/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8D87102-4F30-604F-A6E2-348B541C18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b="10646"/>
          <a:stretch/>
        </p:blipFill>
        <p:spPr>
          <a:xfrm>
            <a:off x="145204" y="382803"/>
            <a:ext cx="7462963" cy="6475198"/>
          </a:xfrm>
          <a:prstGeom prst="rect">
            <a:avLst/>
          </a:prstGeom>
        </p:spPr>
      </p:pic>
      <p:sp>
        <p:nvSpPr>
          <p:cNvPr id="10" name="Espace réservé pour une image  17">
            <a:extLst>
              <a:ext uri="{FF2B5EF4-FFF2-40B4-BE49-F238E27FC236}">
                <a16:creationId xmlns:a16="http://schemas.microsoft.com/office/drawing/2014/main" id="{CAEE0C32-3F9D-A643-B291-CBC7E988DB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6828" y="239575"/>
            <a:ext cx="6952052" cy="6618425"/>
          </a:xfrm>
          <a:custGeom>
            <a:avLst/>
            <a:gdLst>
              <a:gd name="connsiteX0" fmla="*/ 2604561 w 5209122"/>
              <a:gd name="connsiteY0" fmla="*/ 0 h 4959138"/>
              <a:gd name="connsiteX1" fmla="*/ 5209122 w 5209122"/>
              <a:gd name="connsiteY1" fmla="*/ 2604561 h 4959138"/>
              <a:gd name="connsiteX2" fmla="*/ 3790292 w 5209122"/>
              <a:gd name="connsiteY2" fmla="*/ 4924184 h 4959138"/>
              <a:gd name="connsiteX3" fmla="*/ 3713586 w 5209122"/>
              <a:gd name="connsiteY3" fmla="*/ 4959138 h 4959138"/>
              <a:gd name="connsiteX4" fmla="*/ 1495537 w 5209122"/>
              <a:gd name="connsiteY4" fmla="*/ 4959138 h 4959138"/>
              <a:gd name="connsiteX5" fmla="*/ 1418832 w 5209122"/>
              <a:gd name="connsiteY5" fmla="*/ 4924184 h 4959138"/>
              <a:gd name="connsiteX6" fmla="*/ 0 w 5209122"/>
              <a:gd name="connsiteY6" fmla="*/ 2604561 h 4959138"/>
              <a:gd name="connsiteX7" fmla="*/ 2604561 w 5209122"/>
              <a:gd name="connsiteY7" fmla="*/ 0 h 49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9122" h="4959138">
                <a:moveTo>
                  <a:pt x="2604561" y="0"/>
                </a:moveTo>
                <a:cubicBezTo>
                  <a:pt x="4043020" y="0"/>
                  <a:pt x="5209122" y="1166102"/>
                  <a:pt x="5209122" y="2604561"/>
                </a:cubicBezTo>
                <a:cubicBezTo>
                  <a:pt x="5209122" y="3615977"/>
                  <a:pt x="4632619" y="4492744"/>
                  <a:pt x="3790292" y="4924184"/>
                </a:cubicBezTo>
                <a:lnTo>
                  <a:pt x="3713586" y="4959138"/>
                </a:lnTo>
                <a:lnTo>
                  <a:pt x="1495537" y="4959138"/>
                </a:lnTo>
                <a:lnTo>
                  <a:pt x="1418832" y="4924184"/>
                </a:lnTo>
                <a:cubicBezTo>
                  <a:pt x="576504" y="4492744"/>
                  <a:pt x="0" y="3615977"/>
                  <a:pt x="0" y="2604561"/>
                </a:cubicBezTo>
                <a:cubicBezTo>
                  <a:pt x="0" y="1166102"/>
                  <a:pt x="1166102" y="0"/>
                  <a:pt x="2604561" y="0"/>
                </a:cubicBezTo>
                <a:close/>
              </a:path>
            </a:pathLst>
          </a:custGeom>
          <a:pattFill prst="dkDnDiag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10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hap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EDDC428-0F0C-3A41-B5C5-62B8F58FD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674"/>
          <a:stretch/>
        </p:blipFill>
        <p:spPr>
          <a:xfrm>
            <a:off x="0" y="0"/>
            <a:ext cx="12225446" cy="6858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7AAAD7B-D20C-8B48-AEE8-FC9512AC14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30859" t="-1" r="23993" b="65993"/>
          <a:stretch/>
        </p:blipFill>
        <p:spPr>
          <a:xfrm rot="16200000">
            <a:off x="6288506" y="921060"/>
            <a:ext cx="6858000" cy="5015880"/>
          </a:xfrm>
          <a:prstGeom prst="rect">
            <a:avLst/>
          </a:prstGeom>
        </p:spPr>
      </p:pic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54F62149-D5B7-2247-81DD-8145AF5394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78011" y="2596334"/>
            <a:ext cx="1332000" cy="97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18" name="Espace réservé du contenu 17">
            <a:extLst>
              <a:ext uri="{FF2B5EF4-FFF2-40B4-BE49-F238E27FC236}">
                <a16:creationId xmlns:a16="http://schemas.microsoft.com/office/drawing/2014/main" id="{7447CACC-9BCC-7C4F-8FE2-3318BEC9C64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810500" y="3789363"/>
            <a:ext cx="3757613" cy="129582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Arial Black en 20 pt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Titre du chapitre sur une ou deux lignes</a:t>
            </a:r>
          </a:p>
          <a:p>
            <a:pPr lvl="0"/>
            <a:endParaRPr lang="fr-FR" dirty="0"/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7A1866F1-61FE-9C4B-A0CA-228871ADA2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66003" y="3033641"/>
            <a:ext cx="1512008" cy="545002"/>
          </a:xfrm>
        </p:spPr>
        <p:txBody>
          <a:bodyPr>
            <a:noAutofit/>
          </a:bodyPr>
          <a:lstStyle>
            <a:lvl1pPr marL="0" indent="0">
              <a:buNone/>
              <a:defRPr lang="fr-FR" sz="1800" b="1" i="0" kern="1200" cap="all" baseline="0" dirty="0" smtClean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>
              <a:defRPr lang="fr-FR" sz="1800" b="1" i="0" kern="1200" cap="all" baseline="0" dirty="0" smtClean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2pPr>
            <a:lvl3pPr>
              <a:defRPr lang="fr-FR" sz="1800" b="1" i="0" kern="1200" cap="all" baseline="0" dirty="0" smtClean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3pPr>
            <a:lvl4pPr>
              <a:defRPr lang="fr-FR" sz="1800" b="1" i="0" kern="1200" cap="all" baseline="0" dirty="0" smtClean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4pPr>
            <a:lvl5pPr>
              <a:defRPr lang="fr-FR" sz="1800" b="1" i="0" kern="1200" cap="all" baseline="0" dirty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5pPr>
          </a:lstStyle>
          <a:p>
            <a:pPr lvl="0"/>
            <a:r>
              <a:rPr lang="fr-FR" dirty="0"/>
              <a:t>TEXTE </a:t>
            </a:r>
          </a:p>
        </p:txBody>
      </p:sp>
    </p:spTree>
    <p:extLst>
      <p:ext uri="{BB962C8B-B14F-4D97-AF65-F5344CB8AC3E}">
        <p14:creationId xmlns:p14="http://schemas.microsoft.com/office/powerpoint/2010/main" val="1580577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CA3ED61F-68F2-6B4D-9F85-E2B0EE5C067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-27384"/>
            <a:ext cx="10515600" cy="279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latin typeface="+mj-lt"/>
              </a:defRPr>
            </a:lvl1pPr>
          </a:lstStyle>
          <a:p>
            <a:pPr lvl="0"/>
            <a:r>
              <a:rPr lang="fr-FR" dirty="0"/>
              <a:t>Mettre « Chapitre » et le numéro qui correspond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5B4F9870-5E96-C645-A53E-CE078147D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9002"/>
            <a:ext cx="10515600" cy="76530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Titre complet de la slide sur une ou deux lignes, titre complet de la slide sur une ou deux lignes</a:t>
            </a:r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12EB7B45-C8B6-E543-BF4A-A510C6414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21584" y="6381328"/>
            <a:ext cx="678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 dirty="0"/>
              <a:t>N°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6765E906-B693-E74D-AB60-123309349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134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628B700-A3F5-6548-A1E8-8EA62A9C4A65}" type="datetimeFigureOut">
              <a:rPr lang="fr-FR" smtClean="0"/>
              <a:pPr/>
              <a:t>26/04/2023</a:t>
            </a:fld>
            <a:endParaRPr lang="fr-FR"/>
          </a:p>
        </p:txBody>
      </p:sp>
      <p:sp>
        <p:nvSpPr>
          <p:cNvPr id="17" name="Espace réservé du contenu 18">
            <a:extLst>
              <a:ext uri="{FF2B5EF4-FFF2-40B4-BE49-F238E27FC236}">
                <a16:creationId xmlns:a16="http://schemas.microsoft.com/office/drawing/2014/main" id="{CE8931EF-B528-B241-BC86-9060904374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240392"/>
            <a:ext cx="10515600" cy="2889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1. TITRE DU CONTENU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D516048-F793-664F-B525-233C73C245F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121577"/>
            <a:ext cx="10515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6BBA52E-3FB3-E043-91D2-12F3D95203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648130"/>
            <a:ext cx="10515600" cy="4660947"/>
          </a:xfrm>
        </p:spPr>
        <p:txBody>
          <a:bodyPr numCol="2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99246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trac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3ACE894-B7AE-5A46-B148-262BE45FA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l="-7107" t="37214" r="22021" b="-5523"/>
          <a:stretch/>
        </p:blipFill>
        <p:spPr>
          <a:xfrm>
            <a:off x="5303912" y="0"/>
            <a:ext cx="6896239" cy="5373213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CA3ED61F-68F2-6B4D-9F85-E2B0EE5C067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-27384"/>
            <a:ext cx="10515600" cy="279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latin typeface="+mj-lt"/>
              </a:defRPr>
            </a:lvl1pPr>
          </a:lstStyle>
          <a:p>
            <a:pPr lvl="0"/>
            <a:r>
              <a:rPr lang="fr-FR" dirty="0"/>
              <a:t>Mettre « Chapitre » et le numéro qui correspond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5B4F9870-5E96-C645-A53E-CE078147D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9002"/>
            <a:ext cx="10515600" cy="76530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Titre complet de la slide sur une ou deux lignes, titre complet de la slide sur une ou deux lignes</a:t>
            </a:r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12EB7B45-C8B6-E543-BF4A-A510C6414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21584" y="6381328"/>
            <a:ext cx="678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 dirty="0"/>
              <a:t>N°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6765E906-B693-E74D-AB60-123309349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134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628B700-A3F5-6548-A1E8-8EA62A9C4A65}" type="datetimeFigureOut">
              <a:rPr lang="fr-FR" smtClean="0"/>
              <a:pPr/>
              <a:t>26/04/2023</a:t>
            </a:fld>
            <a:endParaRPr lang="fr-FR"/>
          </a:p>
        </p:txBody>
      </p:sp>
      <p:sp>
        <p:nvSpPr>
          <p:cNvPr id="17" name="Espace réservé du contenu 18">
            <a:extLst>
              <a:ext uri="{FF2B5EF4-FFF2-40B4-BE49-F238E27FC236}">
                <a16:creationId xmlns:a16="http://schemas.microsoft.com/office/drawing/2014/main" id="{CE8931EF-B528-B241-BC86-9060904374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240392"/>
            <a:ext cx="10515600" cy="2889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1. TITRE DU CONTENU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D516048-F793-664F-B525-233C73C245F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121577"/>
            <a:ext cx="10515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6BBA52E-3FB3-E043-91D2-12F3D95203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648130"/>
            <a:ext cx="10515600" cy="4660947"/>
          </a:xfrm>
        </p:spPr>
        <p:txBody>
          <a:bodyPr numCol="2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22863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CA3ED61F-68F2-6B4D-9F85-E2B0EE5C067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-27384"/>
            <a:ext cx="10515600" cy="279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latin typeface="+mj-lt"/>
              </a:defRPr>
            </a:lvl1pPr>
          </a:lstStyle>
          <a:p>
            <a:pPr lvl="0"/>
            <a:r>
              <a:rPr lang="fr-FR" dirty="0"/>
              <a:t>Mettre « Chapitre » et le numéro qui correspond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5B4F9870-5E96-C645-A53E-CE078147D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9002"/>
            <a:ext cx="10515600" cy="76530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Titre complet de la slide sur une ou deux lignes, titre complet de la slide sur une ou deux lignes</a:t>
            </a:r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12EB7B45-C8B6-E543-BF4A-A510C6414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21584" y="6381328"/>
            <a:ext cx="678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 dirty="0"/>
              <a:t>N°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6765E906-B693-E74D-AB60-123309349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134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628B700-A3F5-6548-A1E8-8EA62A9C4A65}" type="datetimeFigureOut">
              <a:rPr lang="fr-FR" smtClean="0"/>
              <a:pPr/>
              <a:t>26/04/2023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D516048-F793-664F-B525-233C73C245F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121577"/>
            <a:ext cx="10515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6BBA52E-3FB3-E043-91D2-12F3D95203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337611"/>
            <a:ext cx="10515600" cy="4971465"/>
          </a:xfrm>
        </p:spPr>
        <p:txBody>
          <a:bodyPr numCol="2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20890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trac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3ACE894-B7AE-5A46-B148-262BE45FA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l="-7107" t="37214" r="22021" b="-5523"/>
          <a:stretch/>
        </p:blipFill>
        <p:spPr>
          <a:xfrm>
            <a:off x="5303912" y="0"/>
            <a:ext cx="6896239" cy="5373213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CA3ED61F-68F2-6B4D-9F85-E2B0EE5C067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-27384"/>
            <a:ext cx="10515600" cy="279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latin typeface="+mj-lt"/>
              </a:defRPr>
            </a:lvl1pPr>
          </a:lstStyle>
          <a:p>
            <a:pPr lvl="0"/>
            <a:r>
              <a:rPr lang="fr-FR" dirty="0"/>
              <a:t>Mettre « Chapitre » et le numéro qui correspond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5B4F9870-5E96-C645-A53E-CE078147D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9002"/>
            <a:ext cx="10515600" cy="76530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Titre complet de la slide sur une ou deux lignes, titre complet de la slide sur une ou deux lignes</a:t>
            </a:r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12EB7B45-C8B6-E543-BF4A-A510C6414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21584" y="6381328"/>
            <a:ext cx="678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 dirty="0"/>
              <a:t>N°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6765E906-B693-E74D-AB60-123309349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134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628B700-A3F5-6548-A1E8-8EA62A9C4A65}" type="datetimeFigureOut">
              <a:rPr lang="fr-FR" smtClean="0"/>
              <a:pPr/>
              <a:t>26/04/2023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D516048-F793-664F-B525-233C73C245F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121577"/>
            <a:ext cx="10515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E8F58E-816C-7290-D2F7-E75A776600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337601"/>
            <a:ext cx="10515600" cy="4971475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4525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8AA983E2-23AB-FB4B-BDD4-74C728AE40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r="55262" b="50000"/>
          <a:stretch/>
        </p:blipFill>
        <p:spPr>
          <a:xfrm>
            <a:off x="11521584" y="6122249"/>
            <a:ext cx="678567" cy="73575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005D768-B8DD-2340-9C39-AFBACBF2C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21584" y="6381328"/>
            <a:ext cx="678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 dirty="0"/>
              <a:t>N°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68A4A3DD-AE32-EE4A-ADE4-54750D255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134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8B700-A3F5-6548-A1E8-8EA62A9C4A65}" type="datetimeFigureOut">
              <a:rPr lang="fr-FR" smtClean="0"/>
              <a:t>26/04/2023</a:t>
            </a:fld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1330A1E-0F0E-D941-9B46-E6C1A5EAD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5076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1" r:id="rId2"/>
    <p:sldLayoutId id="2147483664" r:id="rId3"/>
    <p:sldLayoutId id="2147483667" r:id="rId4"/>
    <p:sldLayoutId id="2147483668" r:id="rId5"/>
    <p:sldLayoutId id="2147483661" r:id="rId6"/>
    <p:sldLayoutId id="2147483665" r:id="rId7"/>
    <p:sldLayoutId id="2147483669" r:id="rId8"/>
    <p:sldLayoutId id="2147483670" r:id="rId9"/>
    <p:sldLayoutId id="2147483663" r:id="rId10"/>
    <p:sldLayoutId id="2147483666" r:id="rId11"/>
    <p:sldLayoutId id="2147483660" r:id="rId12"/>
    <p:sldLayoutId id="214748367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yonbiopole.com/lyonbiopole/notre-organisation/les-membres-du-groupe-technique-gtech-de-lyonbiopol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33A6C5-69DB-5A43-A663-28C1D1CC8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628800"/>
            <a:ext cx="7056784" cy="1728192"/>
          </a:xfrm>
        </p:spPr>
        <p:txBody>
          <a:bodyPr/>
          <a:lstStyle/>
          <a:p>
            <a:pPr algn="ctr"/>
            <a:r>
              <a:rPr lang="fr-FR" dirty="0"/>
              <a:t>Titre du projet </a:t>
            </a:r>
            <a:br>
              <a:rPr lang="fr-FR" dirty="0"/>
            </a:br>
            <a:r>
              <a:rPr lang="fr-FR" sz="2400" dirty="0"/>
              <a:t>Lieu , Date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79B4C03-8F2B-6D10-80D7-ABB04ADEAF66}"/>
              </a:ext>
            </a:extLst>
          </p:cNvPr>
          <p:cNvSpPr txBox="1"/>
          <p:nvPr/>
        </p:nvSpPr>
        <p:spPr>
          <a:xfrm>
            <a:off x="1055440" y="4033351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Logos des partenaires et des tutelles de rattachement </a:t>
            </a:r>
          </a:p>
        </p:txBody>
      </p:sp>
    </p:spTree>
    <p:extLst>
      <p:ext uri="{BB962C8B-B14F-4D97-AF65-F5344CB8AC3E}">
        <p14:creationId xmlns:p14="http://schemas.microsoft.com/office/powerpoint/2010/main" val="2408742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3810CFD-E42F-C341-317E-B89A6664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Valorisation du projet / retombées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51F155-9809-F9B2-C6CC-499BE86CF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N°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21FE9A-4632-08A9-69B1-E199DFD834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80A2476-D75A-4ED8-80F1-C318D74AD5B2}" type="datetime1">
              <a:rPr lang="fr-FR" smtClean="0"/>
              <a:t>26/04/2023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8F7161A-3009-26F4-B6F5-FBEA64EE115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0" y="1196752"/>
            <a:ext cx="10658400" cy="48706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Bénéfices patient, clinicien, payeur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Retombées économiques : CA généré, création d’emplois, bénéfices pour la filière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Quelle est votre stratégie de protection industrielle - </a:t>
            </a:r>
            <a:r>
              <a:rPr lang="fr-FR" altLang="fr-FR" sz="1100" i="1" dirty="0">
                <a:solidFill>
                  <a:schemeClr val="accent2">
                    <a:lumMod val="50000"/>
                  </a:schemeClr>
                </a:solidFill>
              </a:rPr>
              <a:t>Brevet, Licence, procédé industriel - </a:t>
            </a: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fr-FR" altLang="fr-FR" sz="1100" i="1" dirty="0">
                <a:solidFill>
                  <a:schemeClr val="accent2">
                    <a:lumMod val="50000"/>
                  </a:schemeClr>
                </a:solidFill>
              </a:rPr>
              <a:t>our les académiques et pour les industriels </a:t>
            </a: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(PI initiale et perspectives de valorisation à travers le projet) ? Comment est-elle partagée au sein du consortium ?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1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410947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3810CFD-E42F-C341-317E-B89A6664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Performances environnementales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51F155-9809-F9B2-C6CC-499BE86CF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N°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21FE9A-4632-08A9-69B1-E199DFD834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80A2476-D75A-4ED8-80F1-C318D74AD5B2}" type="datetime1">
              <a:rPr lang="fr-FR" smtClean="0"/>
              <a:t>26/04/2023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8F7161A-3009-26F4-B6F5-FBEA64EE115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0" y="1196752"/>
            <a:ext cx="10658400" cy="48706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Présentation des impacts environnementaux positifs ou négatifs du projet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Stratégie de réduction de l’impact environnement prévue à travers le projet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1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086887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3810CFD-E42F-C341-317E-B89A6664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Budget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51F155-9809-F9B2-C6CC-499BE86CF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N°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21FE9A-4632-08A9-69B1-E199DFD834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80A2476-D75A-4ED8-80F1-C318D74AD5B2}" type="datetime1">
              <a:rPr lang="fr-FR" smtClean="0"/>
              <a:t>26/04/2023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8F7161A-3009-26F4-B6F5-FBEA64EE115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0" y="1196752"/>
            <a:ext cx="10515600" cy="48706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altLang="fr-FR" sz="1100" i="1" dirty="0">
                <a:solidFill>
                  <a:schemeClr val="accent2">
                    <a:lumMod val="50000"/>
                  </a:schemeClr>
                </a:solidFill>
              </a:rPr>
              <a:t>Budget global du projet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fr-FR" altLang="fr-FR" sz="1100" i="1" dirty="0">
                <a:solidFill>
                  <a:schemeClr val="accent2">
                    <a:lumMod val="50000"/>
                  </a:schemeClr>
                </a:solidFill>
              </a:rPr>
              <a:t>Aides demandées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fr-FR" altLang="fr-FR" sz="1100" i="1" dirty="0">
                <a:solidFill>
                  <a:schemeClr val="accent2">
                    <a:lumMod val="50000"/>
                  </a:schemeClr>
                </a:solidFill>
              </a:rPr>
              <a:t>Préciser si le partenaire industriel dispose des fonds propres nécessaire à la réalisation du projet et/ou levées en cours  (</a:t>
            </a: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apport financier </a:t>
            </a:r>
            <a:r>
              <a:rPr lang="fr-FR" sz="1100" i="1" u="sng" dirty="0">
                <a:solidFill>
                  <a:schemeClr val="accent2">
                    <a:lumMod val="50000"/>
                  </a:schemeClr>
                </a:solidFill>
              </a:rPr>
              <a:t>&gt;</a:t>
            </a: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 aide demandée)</a:t>
            </a:r>
            <a:endParaRPr lang="fr-FR" altLang="fr-FR" sz="11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Justifier l’incitativité de l’aide</a:t>
            </a:r>
          </a:p>
        </p:txBody>
      </p:sp>
    </p:spTree>
    <p:extLst>
      <p:ext uri="{BB962C8B-B14F-4D97-AF65-F5344CB8AC3E}">
        <p14:creationId xmlns:p14="http://schemas.microsoft.com/office/powerpoint/2010/main" val="2790599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CE81C3-0596-8140-AF1C-3E0A5F5B2B3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71464" y="2636912"/>
            <a:ext cx="9649072" cy="72008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r-FR" sz="3600" dirty="0"/>
              <a:t>Merci de votre attention </a:t>
            </a:r>
          </a:p>
        </p:txBody>
      </p:sp>
    </p:spTree>
    <p:extLst>
      <p:ext uri="{BB962C8B-B14F-4D97-AF65-F5344CB8AC3E}">
        <p14:creationId xmlns:p14="http://schemas.microsoft.com/office/powerpoint/2010/main" val="514691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C2BE663-EC51-2BCA-8A46-203C2180C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TRL = </a:t>
            </a:r>
            <a:r>
              <a:rPr lang="fr-FR" dirty="0" err="1"/>
              <a:t>Technology</a:t>
            </a:r>
            <a:r>
              <a:rPr lang="fr-FR" dirty="0"/>
              <a:t> </a:t>
            </a:r>
            <a:r>
              <a:rPr lang="fr-FR" dirty="0" err="1"/>
              <a:t>Readiness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/ niveau de maturité technologique (échelle standard)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5AC74FC-2D68-1345-EA33-0D2B66E835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N°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34D091-E6DC-905F-F209-BD8D24355B5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79994A4-EE21-4B46-BAAF-AD80ACC2BDE6}" type="datetime1">
              <a:rPr lang="fr-FR" smtClean="0"/>
              <a:t>26/04/2023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F705079-08CD-DF11-7572-9A8A496AE9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AutoNum type="arabicPeriod"/>
            </a:pPr>
            <a:r>
              <a:rPr lang="fr-FR" sz="1800" b="0" i="0" u="none" strike="noStrike" baseline="0" dirty="0">
                <a:solidFill>
                  <a:srgbClr val="2D3748"/>
                </a:solidFill>
                <a:latin typeface="Open Sans" panose="020B0606030504020204" pitchFamily="34" charset="0"/>
              </a:rPr>
              <a:t>Principes de base observés et rapportés </a:t>
            </a:r>
          </a:p>
          <a:p>
            <a:pPr marL="342900" indent="-342900">
              <a:buAutoNum type="arabicPeriod"/>
            </a:pPr>
            <a:r>
              <a:rPr lang="fr-FR" sz="1800" b="0" i="0" u="none" strike="noStrike" baseline="0" dirty="0">
                <a:solidFill>
                  <a:srgbClr val="2D3748"/>
                </a:solidFill>
                <a:latin typeface="Open Sans" panose="020B0606030504020204" pitchFamily="34" charset="0"/>
              </a:rPr>
              <a:t>Concepts ou applications de la technologie formulés </a:t>
            </a:r>
          </a:p>
          <a:p>
            <a:pPr marL="342900" indent="-342900">
              <a:buAutoNum type="arabicPeriod"/>
            </a:pPr>
            <a:r>
              <a:rPr lang="fr-FR" sz="1800" b="0" i="0" u="none" strike="noStrike" baseline="0" dirty="0">
                <a:solidFill>
                  <a:srgbClr val="2D3748"/>
                </a:solidFill>
                <a:latin typeface="Open Sans" panose="020B0606030504020204" pitchFamily="34" charset="0"/>
              </a:rPr>
              <a:t>Fonction critique analysée et expérimentée ou preuve caractéristique du concept </a:t>
            </a:r>
          </a:p>
          <a:p>
            <a:pPr marL="342900" indent="-342900">
              <a:buAutoNum type="arabicPeriod"/>
            </a:pPr>
            <a:r>
              <a:rPr lang="fr-FR" sz="1800" b="0" i="0" u="none" strike="noStrike" baseline="0" dirty="0">
                <a:solidFill>
                  <a:srgbClr val="2D3748"/>
                </a:solidFill>
                <a:latin typeface="Open Sans" panose="020B0606030504020204" pitchFamily="34" charset="0"/>
              </a:rPr>
              <a:t>Validation en laboratoire du composant ou de l'artefact produit </a:t>
            </a:r>
          </a:p>
          <a:p>
            <a:pPr marL="342900" indent="-342900">
              <a:buAutoNum type="arabicPeriod"/>
            </a:pPr>
            <a:r>
              <a:rPr lang="fr-FR" sz="1800" b="0" i="0" u="none" strike="noStrike" baseline="0" dirty="0">
                <a:solidFill>
                  <a:srgbClr val="2D3748"/>
                </a:solidFill>
                <a:latin typeface="Open Sans" panose="020B0606030504020204" pitchFamily="34" charset="0"/>
              </a:rPr>
              <a:t>Validation dans un environnement signi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fi</a:t>
            </a:r>
            <a:r>
              <a:rPr lang="fr-FR" sz="1800" b="0" i="0" u="none" strike="noStrike" baseline="0" dirty="0">
                <a:solidFill>
                  <a:srgbClr val="2D3748"/>
                </a:solidFill>
                <a:latin typeface="Open Sans" panose="020B0606030504020204" pitchFamily="34" charset="0"/>
              </a:rPr>
              <a:t>catif du composant ou de l'artefact produit </a:t>
            </a:r>
          </a:p>
          <a:p>
            <a:pPr marL="342900" indent="-342900">
              <a:buAutoNum type="arabicPeriod"/>
            </a:pPr>
            <a:r>
              <a:rPr lang="fr-FR" sz="1800" b="0" i="0" u="none" strike="noStrike" baseline="0" dirty="0">
                <a:solidFill>
                  <a:srgbClr val="2D3748"/>
                </a:solidFill>
                <a:latin typeface="Open Sans" panose="020B0606030504020204" pitchFamily="34" charset="0"/>
              </a:rPr>
              <a:t>Démonstration du modèle système / sous-système ou du prototype dans un environnement signi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fi</a:t>
            </a:r>
            <a:r>
              <a:rPr lang="fr-FR" sz="1800" b="0" i="0" u="none" strike="noStrike" baseline="0" dirty="0">
                <a:solidFill>
                  <a:srgbClr val="2D3748"/>
                </a:solidFill>
                <a:latin typeface="Open Sans" panose="020B0606030504020204" pitchFamily="34" charset="0"/>
              </a:rPr>
              <a:t>catif</a:t>
            </a:r>
          </a:p>
          <a:p>
            <a:pPr marL="342900" indent="-342900">
              <a:buAutoNum type="arabicPeriod"/>
            </a:pPr>
            <a:r>
              <a:rPr lang="fr-FR" sz="1800" b="0" i="0" u="none" strike="noStrike" baseline="0" dirty="0">
                <a:solidFill>
                  <a:srgbClr val="2D3748"/>
                </a:solidFill>
                <a:latin typeface="Open Sans" panose="020B0606030504020204" pitchFamily="34" charset="0"/>
              </a:rPr>
              <a:t>Démonstration du système prototype en environnement opérationnel</a:t>
            </a:r>
          </a:p>
          <a:p>
            <a:pPr marL="342900" indent="-342900">
              <a:buAutoNum type="arabicPeriod"/>
            </a:pPr>
            <a:r>
              <a:rPr lang="fr-FR" sz="1800" b="0" i="0" u="none" strike="noStrike" baseline="0" dirty="0">
                <a:solidFill>
                  <a:srgbClr val="2D3748"/>
                </a:solidFill>
                <a:latin typeface="Open Sans" panose="020B0606030504020204" pitchFamily="34" charset="0"/>
              </a:rPr>
              <a:t>Système réel complet quali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fi</a:t>
            </a:r>
            <a:r>
              <a:rPr lang="fr-FR" sz="1800" b="0" i="0" u="none" strike="noStrike" baseline="0" dirty="0">
                <a:solidFill>
                  <a:srgbClr val="2D3748"/>
                </a:solidFill>
                <a:latin typeface="Open Sans" panose="020B0606030504020204" pitchFamily="34" charset="0"/>
              </a:rPr>
              <a:t>é à travers des tests et des démonstrations</a:t>
            </a:r>
          </a:p>
          <a:p>
            <a:pPr marL="342900" indent="-342900">
              <a:buAutoNum type="arabicPeriod"/>
            </a:pPr>
            <a:r>
              <a:rPr lang="fr-FR" sz="1800" b="0" i="0" u="none" strike="noStrike" baseline="0" dirty="0">
                <a:solidFill>
                  <a:srgbClr val="2D3748"/>
                </a:solidFill>
                <a:latin typeface="Open Sans" panose="020B0606030504020204" pitchFamily="34" charset="0"/>
              </a:rPr>
              <a:t>Système réel prouvé à travers des opérations / missions réussies</a:t>
            </a:r>
          </a:p>
          <a:p>
            <a:pPr marL="342900" indent="-342900"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5077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C2BE663-EC51-2BCA-8A46-203C2180C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TRL = </a:t>
            </a:r>
            <a:r>
              <a:rPr lang="fr-FR" dirty="0" err="1"/>
              <a:t>Technology</a:t>
            </a:r>
            <a:r>
              <a:rPr lang="fr-FR" dirty="0"/>
              <a:t> </a:t>
            </a:r>
            <a:r>
              <a:rPr lang="fr-FR" dirty="0" err="1"/>
              <a:t>Readiness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/ niveau de maturité technologique (ajouter échelle adapté au numérique)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5AC74FC-2D68-1345-EA33-0D2B66E835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N°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34D091-E6DC-905F-F209-BD8D24355B5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79994A4-EE21-4B46-BAAF-AD80ACC2BDE6}" type="datetime1">
              <a:rPr lang="fr-FR" smtClean="0"/>
              <a:t>26/04/2023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F705079-08CD-DF11-7572-9A8A496AE9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AutoNum type="arabicPeriod"/>
            </a:pPr>
            <a:r>
              <a:rPr lang="fr-FR" sz="1800" b="0" i="0" u="none" strike="noStrike" baseline="0" dirty="0">
                <a:solidFill>
                  <a:srgbClr val="2D3748"/>
                </a:solidFill>
                <a:latin typeface="Open Sans" panose="020B0606030504020204" pitchFamily="34" charset="0"/>
              </a:rPr>
              <a:t>Principes de base observés et rapportés </a:t>
            </a:r>
          </a:p>
          <a:p>
            <a:pPr marL="342900" indent="-342900">
              <a:buAutoNum type="arabicPeriod"/>
            </a:pPr>
            <a:r>
              <a:rPr lang="fr-FR" sz="1800" b="0" i="0" u="none" strike="noStrike" baseline="0" dirty="0">
                <a:solidFill>
                  <a:srgbClr val="2D3748"/>
                </a:solidFill>
                <a:latin typeface="Open Sans" panose="020B0606030504020204" pitchFamily="34" charset="0"/>
              </a:rPr>
              <a:t>Concepts ou applications de la technologie formulés </a:t>
            </a:r>
          </a:p>
          <a:p>
            <a:pPr marL="342900" indent="-342900">
              <a:buAutoNum type="arabicPeriod"/>
            </a:pPr>
            <a:r>
              <a:rPr lang="fr-FR" sz="1800" b="0" i="0" u="none" strike="noStrike" baseline="0" dirty="0">
                <a:solidFill>
                  <a:srgbClr val="2D3748"/>
                </a:solidFill>
                <a:latin typeface="Open Sans" panose="020B0606030504020204" pitchFamily="34" charset="0"/>
              </a:rPr>
              <a:t>Fonction critique analysée et expérimentée ou preuve caractéristique du concept </a:t>
            </a:r>
          </a:p>
          <a:p>
            <a:pPr marL="342900" indent="-342900">
              <a:buAutoNum type="arabicPeriod"/>
            </a:pPr>
            <a:r>
              <a:rPr lang="fr-FR" sz="1800" b="0" i="0" u="none" strike="noStrike" baseline="0" dirty="0">
                <a:solidFill>
                  <a:srgbClr val="2D3748"/>
                </a:solidFill>
                <a:latin typeface="Open Sans" panose="020B0606030504020204" pitchFamily="34" charset="0"/>
              </a:rPr>
              <a:t>Validation en laboratoire du composant ou de l'artefact produit </a:t>
            </a:r>
          </a:p>
          <a:p>
            <a:pPr marL="342900" indent="-342900">
              <a:buAutoNum type="arabicPeriod"/>
            </a:pPr>
            <a:r>
              <a:rPr lang="fr-FR" sz="1800" b="0" i="0" u="none" strike="noStrike" baseline="0" dirty="0">
                <a:solidFill>
                  <a:srgbClr val="2D3748"/>
                </a:solidFill>
                <a:latin typeface="Open Sans" panose="020B0606030504020204" pitchFamily="34" charset="0"/>
              </a:rPr>
              <a:t>Validation dans un environnement signi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fi</a:t>
            </a:r>
            <a:r>
              <a:rPr lang="fr-FR" sz="1800" b="0" i="0" u="none" strike="noStrike" baseline="0" dirty="0">
                <a:solidFill>
                  <a:srgbClr val="2D3748"/>
                </a:solidFill>
                <a:latin typeface="Open Sans" panose="020B0606030504020204" pitchFamily="34" charset="0"/>
              </a:rPr>
              <a:t>catif du composant ou de l'artefact produit </a:t>
            </a:r>
          </a:p>
          <a:p>
            <a:pPr marL="342900" indent="-342900">
              <a:buAutoNum type="arabicPeriod"/>
            </a:pPr>
            <a:r>
              <a:rPr lang="fr-FR" sz="1800" b="0" i="0" u="none" strike="noStrike" baseline="0" dirty="0">
                <a:solidFill>
                  <a:srgbClr val="2D3748"/>
                </a:solidFill>
                <a:latin typeface="Open Sans" panose="020B0606030504020204" pitchFamily="34" charset="0"/>
              </a:rPr>
              <a:t>Démonstration du modèle système / sous-système ou du prototype dans un environnement signi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fi</a:t>
            </a:r>
            <a:r>
              <a:rPr lang="fr-FR" sz="1800" b="0" i="0" u="none" strike="noStrike" baseline="0" dirty="0">
                <a:solidFill>
                  <a:srgbClr val="2D3748"/>
                </a:solidFill>
                <a:latin typeface="Open Sans" panose="020B0606030504020204" pitchFamily="34" charset="0"/>
              </a:rPr>
              <a:t>catif</a:t>
            </a:r>
          </a:p>
          <a:p>
            <a:pPr marL="342900" indent="-342900">
              <a:buAutoNum type="arabicPeriod"/>
            </a:pPr>
            <a:r>
              <a:rPr lang="fr-FR" sz="1800" b="0" i="0" u="none" strike="noStrike" baseline="0" dirty="0">
                <a:solidFill>
                  <a:srgbClr val="2D3748"/>
                </a:solidFill>
                <a:latin typeface="Open Sans" panose="020B0606030504020204" pitchFamily="34" charset="0"/>
              </a:rPr>
              <a:t>Démonstration du système prototype en environnement opérationnel</a:t>
            </a:r>
          </a:p>
          <a:p>
            <a:pPr marL="342900" indent="-342900">
              <a:buAutoNum type="arabicPeriod"/>
            </a:pPr>
            <a:r>
              <a:rPr lang="fr-FR" sz="1800" b="0" i="0" u="none" strike="noStrike" baseline="0" dirty="0">
                <a:solidFill>
                  <a:srgbClr val="2D3748"/>
                </a:solidFill>
                <a:latin typeface="Open Sans" panose="020B0606030504020204" pitchFamily="34" charset="0"/>
              </a:rPr>
              <a:t>Système réel complet quali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fi</a:t>
            </a:r>
            <a:r>
              <a:rPr lang="fr-FR" sz="1800" b="0" i="0" u="none" strike="noStrike" baseline="0" dirty="0">
                <a:solidFill>
                  <a:srgbClr val="2D3748"/>
                </a:solidFill>
                <a:latin typeface="Open Sans" panose="020B0606030504020204" pitchFamily="34" charset="0"/>
              </a:rPr>
              <a:t>é à travers des tests et des démonstrations</a:t>
            </a:r>
          </a:p>
          <a:p>
            <a:pPr marL="342900" indent="-342900">
              <a:buAutoNum type="arabicPeriod"/>
            </a:pPr>
            <a:r>
              <a:rPr lang="fr-FR" sz="1800" b="0" i="0" u="none" strike="noStrike" baseline="0" dirty="0">
                <a:solidFill>
                  <a:srgbClr val="2D3748"/>
                </a:solidFill>
                <a:latin typeface="Open Sans" panose="020B0606030504020204" pitchFamily="34" charset="0"/>
              </a:rPr>
              <a:t>Système réel prouvé à travers des opérations / missions réussies</a:t>
            </a:r>
          </a:p>
          <a:p>
            <a:pPr marL="342900" indent="-342900"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4770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62F68F82-516F-37FC-8AAC-9E32AB602E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20F0FE5-97EA-1D59-D763-A35B65F40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N°</a:t>
            </a:r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E717E147-5FDD-F0EB-DE55-AECB4B543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Masque pour les slides nécessitant une 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86D4908-1A83-D038-1E5C-867BCCD39F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844824"/>
            <a:ext cx="5257800" cy="393747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C9CF9A13-079F-82D4-8C27-B47D7353C74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647C41-3341-4DB0-96B8-B75426D8A7B6}" type="datetime1">
              <a:rPr lang="fr-FR" smtClean="0"/>
              <a:t>26/04/2023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981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5">
            <a:extLst>
              <a:ext uri="{FF2B5EF4-FFF2-40B4-BE49-F238E27FC236}">
                <a16:creationId xmlns:a16="http://schemas.microsoft.com/office/drawing/2014/main" id="{0A04664F-5F72-2495-9C8E-40EA396EB4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719514" y="298450"/>
            <a:ext cx="5614987" cy="793750"/>
          </a:xfrm>
        </p:spPr>
        <p:txBody>
          <a:bodyPr/>
          <a:lstStyle/>
          <a:p>
            <a:r>
              <a:rPr lang="fr-FR" altLang="fr-FR" sz="2800" b="1" dirty="0"/>
              <a:t>Fiche synthétique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83314FED-877F-0AC6-28DC-F40F46424D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234315"/>
              </p:ext>
            </p:extLst>
          </p:nvPr>
        </p:nvGraphicFramePr>
        <p:xfrm>
          <a:off x="1559496" y="919163"/>
          <a:ext cx="8550275" cy="532869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11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9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4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Appel à projet </a:t>
                      </a:r>
                    </a:p>
                  </a:txBody>
                  <a:tcPr marL="91450" marR="91450" marT="45702" marB="45702" anchor="ctr"/>
                </a:tc>
                <a:tc gridSpan="2"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1450" marR="91450" marT="45702" marB="45702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557">
                <a:tc>
                  <a:txBody>
                    <a:bodyPr/>
                    <a:lstStyle/>
                    <a:p>
                      <a:r>
                        <a:rPr lang="fr-FR" sz="1400" b="1" dirty="0"/>
                        <a:t>Nom du projet</a:t>
                      </a:r>
                    </a:p>
                  </a:txBody>
                  <a:tcPr marL="91450" marR="91450" marT="45702" marB="45702" anchor="ctr"/>
                </a:tc>
                <a:tc gridSpan="2"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1450" marR="91450" marT="45702" marB="45702" anchor="ctr"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91433" marR="91433" marT="45697" marB="456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428">
                <a:tc>
                  <a:txBody>
                    <a:bodyPr/>
                    <a:lstStyle/>
                    <a:p>
                      <a:r>
                        <a:rPr lang="fr-FR" sz="1400" b="1" dirty="0"/>
                        <a:t>Nom du Porteur / Entreprise</a:t>
                      </a:r>
                    </a:p>
                  </a:txBody>
                  <a:tcPr marL="91450" marR="91450" marT="45702" marB="45702" anchor="ctr"/>
                </a:tc>
                <a:tc gridSpan="2">
                  <a:txBody>
                    <a:bodyPr/>
                    <a:lstStyle/>
                    <a:p>
                      <a:endParaRPr lang="fr-FR" sz="1600" b="1" dirty="0"/>
                    </a:p>
                  </a:txBody>
                  <a:tcPr marL="91450" marR="91450" marT="45702" marB="45702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428">
                <a:tc>
                  <a:txBody>
                    <a:bodyPr/>
                    <a:lstStyle/>
                    <a:p>
                      <a:r>
                        <a:rPr lang="fr-FR" sz="1400" b="1" dirty="0"/>
                        <a:t>Membres du consortium</a:t>
                      </a:r>
                    </a:p>
                  </a:txBody>
                  <a:tcPr marL="91450" marR="91450" marT="45702" marB="45702" anchor="ctr"/>
                </a:tc>
                <a:tc gridSpan="2">
                  <a:txBody>
                    <a:bodyPr/>
                    <a:lstStyle/>
                    <a:p>
                      <a:endParaRPr lang="fr-FR" sz="1600" b="1" dirty="0"/>
                    </a:p>
                  </a:txBody>
                  <a:tcPr marL="91450" marR="91450" marT="45702" marB="45702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5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Axes thématiques</a:t>
                      </a:r>
                    </a:p>
                  </a:txBody>
                  <a:tcPr marL="91450" marR="91450" marT="45702" marB="45702" anchor="ctr"/>
                </a:tc>
                <a:tc gridSpan="2">
                  <a:txBody>
                    <a:bodyPr/>
                    <a:lstStyle/>
                    <a:p>
                      <a:r>
                        <a:rPr lang="en-GB" sz="1400" b="0" kern="1200" dirty="0">
                          <a:solidFill>
                            <a:schemeClr val="tx1"/>
                          </a:solidFill>
                        </a:rPr>
                        <a:t>Biotech &amp; Pharma, </a:t>
                      </a:r>
                      <a:r>
                        <a:rPr lang="en-GB" sz="1400" b="0" kern="1200" dirty="0" err="1">
                          <a:solidFill>
                            <a:schemeClr val="tx1"/>
                          </a:solidFill>
                        </a:rPr>
                        <a:t>Medtech</a:t>
                      </a:r>
                      <a:r>
                        <a:rPr lang="en-GB" sz="1400" b="0" kern="1200" dirty="0">
                          <a:solidFill>
                            <a:schemeClr val="tx1"/>
                          </a:solidFill>
                        </a:rPr>
                        <a:t> &amp; Diagnostic</a:t>
                      </a:r>
                      <a:r>
                        <a:rPr lang="fr-FR" sz="1400" b="0" kern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sz="1400" b="0" kern="1200" dirty="0">
                          <a:solidFill>
                            <a:schemeClr val="tx1"/>
                          </a:solidFill>
                        </a:rPr>
                        <a:t>e-Santé</a:t>
                      </a:r>
                      <a:endParaRPr lang="fr-F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02" marB="45702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625">
                <a:tc>
                  <a:txBody>
                    <a:bodyPr/>
                    <a:lstStyle/>
                    <a:p>
                      <a:r>
                        <a:rPr lang="fr-FR" sz="1400" b="1" dirty="0"/>
                        <a:t>Durée du projet (mois)</a:t>
                      </a:r>
                    </a:p>
                  </a:txBody>
                  <a:tcPr marL="91450" marR="91450" marT="45702" marB="45702" anchor="ctr"/>
                </a:tc>
                <a:tc gridSpan="2">
                  <a:txBody>
                    <a:bodyPr/>
                    <a:lstStyle/>
                    <a:p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02" marB="45702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625">
                <a:tc>
                  <a:txBody>
                    <a:bodyPr/>
                    <a:lstStyle/>
                    <a:p>
                      <a:r>
                        <a:rPr lang="fr-FR" sz="1400" b="1" dirty="0"/>
                        <a:t>Niveaux TRL</a:t>
                      </a:r>
                    </a:p>
                  </a:txBody>
                  <a:tcPr marL="91450" marR="91450" marT="45702" marB="45702" anchor="ctr"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Au démarrage du projet :</a:t>
                      </a:r>
                    </a:p>
                  </a:txBody>
                  <a:tcPr marL="91450" marR="91450" marT="45702" marB="45702" anchor="ctr"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A l’issue du projet:</a:t>
                      </a:r>
                    </a:p>
                  </a:txBody>
                  <a:tcPr marL="91450" marR="91450" marT="45702" marB="45702" anchor="ctr"/>
                </a:tc>
                <a:extLst>
                  <a:ext uri="{0D108BD9-81ED-4DB2-BD59-A6C34878D82A}">
                    <a16:rowId xmlns:a16="http://schemas.microsoft.com/office/drawing/2014/main" val="2360405574"/>
                  </a:ext>
                </a:extLst>
              </a:tr>
              <a:tr h="393625">
                <a:tc>
                  <a:txBody>
                    <a:bodyPr/>
                    <a:lstStyle/>
                    <a:p>
                      <a:r>
                        <a:rPr lang="fr-FR" sz="1400" b="1" dirty="0"/>
                        <a:t>Budget (en €)</a:t>
                      </a:r>
                    </a:p>
                  </a:txBody>
                  <a:tcPr marL="91450" marR="91450" marT="45702" marB="45702" anchor="ctr"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Budget total projet : XXXX€ </a:t>
                      </a:r>
                    </a:p>
                  </a:txBody>
                  <a:tcPr marL="91450" marR="91450" marT="45702" marB="45702" anchor="ctr"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Aidé demandée: XXXX€  </a:t>
                      </a:r>
                    </a:p>
                  </a:txBody>
                  <a:tcPr marL="91450" marR="91450" marT="45702" marB="45702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15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Résumé du projet (2-3 lignes max) :</a:t>
                      </a:r>
                    </a:p>
                    <a:p>
                      <a:endParaRPr lang="fr-FR" sz="1400" b="1" dirty="0"/>
                    </a:p>
                  </a:txBody>
                  <a:tcPr marL="91450" marR="91450" marT="45702" marB="45702" anchor="ctr"/>
                </a:tc>
                <a:tc gridSpan="2">
                  <a:txBody>
                    <a:bodyPr/>
                    <a:lstStyle/>
                    <a:p>
                      <a:endParaRPr lang="fr-FR" sz="1400" b="1" dirty="0"/>
                    </a:p>
                  </a:txBody>
                  <a:tcPr marL="91450" marR="91450" marT="45702" marB="45702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11518">
                <a:tc>
                  <a:txBody>
                    <a:bodyPr/>
                    <a:lstStyle/>
                    <a:p>
                      <a:r>
                        <a:rPr lang="fr-FR" sz="1400" b="1" dirty="0"/>
                        <a:t>Conflits d’intérêt </a:t>
                      </a:r>
                    </a:p>
                  </a:txBody>
                  <a:tcPr marL="91450" marR="91450" marT="45702" marB="45702" anchor="ctr"/>
                </a:tc>
                <a:tc gridSpan="2">
                  <a:txBody>
                    <a:bodyPr/>
                    <a:lstStyle/>
                    <a:p>
                      <a:r>
                        <a:rPr lang="fr-FR" sz="1050" b="0" u="none" dirty="0">
                          <a:solidFill>
                            <a:schemeClr val="tx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Pour les projets à </a:t>
                      </a:r>
                      <a:r>
                        <a:rPr lang="fr-FR" sz="1050" b="0" u="none" dirty="0" err="1">
                          <a:solidFill>
                            <a:schemeClr val="tx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labelisser</a:t>
                      </a:r>
                      <a:r>
                        <a:rPr lang="fr-FR" sz="1050" b="0" u="none" dirty="0">
                          <a:solidFill>
                            <a:schemeClr val="tx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, ci-dessous la liste des évaluateurs : </a:t>
                      </a:r>
                    </a:p>
                    <a:p>
                      <a:r>
                        <a:rPr lang="fr-FR" sz="1050" b="0" u="none" dirty="0">
                          <a:solidFill>
                            <a:srgbClr val="0070C0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https://lyonbiopole.com/lyonbiopole/notre-organisation/les-membres-du-groupe-technique-gtech-de-lyonbiopole</a:t>
                      </a:r>
                      <a:r>
                        <a:rPr lang="fr-FR" sz="1050" b="0" u="none" dirty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fr-FR" sz="1050" b="0" u="none" dirty="0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91450" marR="91450" marT="45702" marB="45702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52568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CE81C3-0596-8140-AF1C-3E0A5F5B2B3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71464" y="2636912"/>
            <a:ext cx="9649072" cy="72008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r-FR" sz="3600" dirty="0"/>
              <a:t>Présentation du projet</a:t>
            </a:r>
          </a:p>
        </p:txBody>
      </p:sp>
    </p:spTree>
    <p:extLst>
      <p:ext uri="{BB962C8B-B14F-4D97-AF65-F5344CB8AC3E}">
        <p14:creationId xmlns:p14="http://schemas.microsoft.com/office/powerpoint/2010/main" val="3471169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4C1C413-1640-47D9-5EE6-E7A1EB2998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43472" y="836712"/>
            <a:ext cx="9505056" cy="3456384"/>
          </a:xfrm>
        </p:spPr>
        <p:txBody>
          <a:bodyPr/>
          <a:lstStyle/>
          <a:p>
            <a:r>
              <a:rPr lang="fr-FR" dirty="0"/>
              <a:t>Cette trame vous est proposée afin de présenter l’ensemble des critères sur lesquels votre projet sera évalué.</a:t>
            </a:r>
          </a:p>
          <a:p>
            <a:endParaRPr lang="fr-FR" dirty="0"/>
          </a:p>
          <a:p>
            <a:r>
              <a:rPr lang="fr-FR" dirty="0"/>
              <a:t>Vous êtes libres de démultiplier les diapositives dans le respect de la limite de durée de présentation fixée (20min). Toute information complémentaire nécessaire à la bonne compréhension du projet pourra être intégrée en annexe</a:t>
            </a:r>
          </a:p>
          <a:p>
            <a:endParaRPr lang="fr-FR" dirty="0"/>
          </a:p>
          <a:p>
            <a:r>
              <a:rPr lang="fr-FR" dirty="0"/>
              <a:t>Ce </a:t>
            </a:r>
            <a:r>
              <a:rPr lang="fr-FR" dirty="0" err="1"/>
              <a:t>modele</a:t>
            </a:r>
            <a:r>
              <a:rPr lang="fr-FR" dirty="0"/>
              <a:t> de présentation peut constituer une base pour votre dossier de candidature mais ne se substitue pas a la présentation soumise aux financeurs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8071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3810CFD-E42F-C341-317E-B89A6664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du projet: Objectifs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51F155-9809-F9B2-C6CC-499BE86CF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N°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21FE9A-4632-08A9-69B1-E199DFD834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80A2476-D75A-4ED8-80F1-C318D74AD5B2}" type="datetime1">
              <a:rPr lang="fr-FR" smtClean="0"/>
              <a:t>26/04/2023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8F7161A-3009-26F4-B6F5-FBEA64EE115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0" y="2708919"/>
            <a:ext cx="10515600" cy="333285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0851FCD5-F5C2-798F-701C-55ADE43D3337}"/>
              </a:ext>
            </a:extLst>
          </p:cNvPr>
          <p:cNvSpPr txBox="1">
            <a:spLocks/>
          </p:cNvSpPr>
          <p:nvPr/>
        </p:nvSpPr>
        <p:spPr>
          <a:xfrm>
            <a:off x="838200" y="1196752"/>
            <a:ext cx="10515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altLang="fr-FR" sz="1100" i="1" dirty="0">
                <a:solidFill>
                  <a:schemeClr val="accent2">
                    <a:lumMod val="50000"/>
                  </a:schemeClr>
                </a:solidFill>
              </a:rPr>
              <a:t>Définir le contexte et l’objectif global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altLang="fr-FR" sz="1100" i="1" dirty="0">
                <a:solidFill>
                  <a:schemeClr val="accent2">
                    <a:lumMod val="50000"/>
                  </a:schemeClr>
                </a:solidFill>
              </a:rPr>
              <a:t>Préciser le livrable final et comment votre projet répond aux besoins du marché /besoins médicaux non couverts</a:t>
            </a:r>
            <a:endParaRPr lang="fr-FR" sz="1100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1100" i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fr-FR" sz="1100" i="1" dirty="0"/>
          </a:p>
          <a:p>
            <a:endParaRPr lang="fr-FR" sz="1100" i="1" dirty="0"/>
          </a:p>
          <a:p>
            <a:endParaRPr lang="fr-FR" sz="1100" i="1" dirty="0"/>
          </a:p>
          <a:p>
            <a:endParaRPr lang="fr-FR" sz="1100" i="1" dirty="0"/>
          </a:p>
          <a:p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23256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3810CFD-E42F-C341-317E-B89A6664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du projet: Caractère innovant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51F155-9809-F9B2-C6CC-499BE86CF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N°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21FE9A-4632-08A9-69B1-E199DFD834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80A2476-D75A-4ED8-80F1-C318D74AD5B2}" type="datetime1">
              <a:rPr lang="fr-FR" smtClean="0"/>
              <a:t>26/04/2023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8F7161A-3009-26F4-B6F5-FBEA64EE115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0" y="1196752"/>
            <a:ext cx="10515600" cy="484502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fr-FR" altLang="fr-FR" sz="1100" i="1" dirty="0">
                <a:solidFill>
                  <a:schemeClr val="accent2">
                    <a:lumMod val="50000"/>
                  </a:schemeClr>
                </a:solidFill>
              </a:rPr>
              <a:t>Décrire l’état de l’art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Indiquer comment votre innovation se place vis-à-vis de l’état de l’art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Résultats préliminaire sur lesquels se base le projet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Quelle est son degré de maturité sur l’échelle TRL 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Quels sont les verrous technologiques que vous allez adresser ?</a:t>
            </a:r>
            <a:endParaRPr lang="fr-FR" altLang="fr-FR" sz="1100" i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8111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3810CFD-E42F-C341-317E-B89A6664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du projet : Consortium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51F155-9809-F9B2-C6CC-499BE86CF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N°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21FE9A-4632-08A9-69B1-E199DFD834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80A2476-D75A-4ED8-80F1-C318D74AD5B2}" type="datetime1">
              <a:rPr lang="fr-FR" smtClean="0"/>
              <a:t>26/04/2023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8F7161A-3009-26F4-B6F5-FBEA64EE115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0" y="1196752"/>
            <a:ext cx="10515600" cy="484502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Présentation des membres du consortium : expertises et compétences relatives au projet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Présentation de la logique de collaboration, quels sont les apports respectifs et les effets positifs pour chaque structure</a:t>
            </a:r>
          </a:p>
        </p:txBody>
      </p:sp>
    </p:spTree>
    <p:extLst>
      <p:ext uri="{BB962C8B-B14F-4D97-AF65-F5344CB8AC3E}">
        <p14:creationId xmlns:p14="http://schemas.microsoft.com/office/powerpoint/2010/main" val="813581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3810CFD-E42F-C341-317E-B89A6664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du projet: Structuration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51F155-9809-F9B2-C6CC-499BE86CF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N°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21FE9A-4632-08A9-69B1-E199DFD834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80A2476-D75A-4ED8-80F1-C318D74AD5B2}" type="datetime1">
              <a:rPr lang="fr-FR" smtClean="0"/>
              <a:t>26/04/2023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8F7161A-3009-26F4-B6F5-FBEA64EE115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0" y="1196752"/>
            <a:ext cx="10515600" cy="48706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Durée du projet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Présentation des </a:t>
            </a:r>
            <a:r>
              <a:rPr lang="fr-FR" sz="1100" i="1" dirty="0" err="1">
                <a:solidFill>
                  <a:schemeClr val="accent2">
                    <a:lumMod val="50000"/>
                  </a:schemeClr>
                </a:solidFill>
              </a:rPr>
              <a:t>work</a:t>
            </a: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 packages avec les partenaires impliqués, le budget alloué et les livrables associés 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Présentation des différents jalons et des critères de Go </a:t>
            </a:r>
            <a:r>
              <a:rPr lang="fr-FR" sz="1100" i="1" dirty="0" err="1">
                <a:solidFill>
                  <a:schemeClr val="accent2">
                    <a:lumMod val="50000"/>
                  </a:schemeClr>
                </a:solidFill>
              </a:rPr>
              <a:t>NoGo</a:t>
            </a: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 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Quels sont les principaux risques du projet (gestion des données, éthiques, réglementaires, financiers, technologiques, scientifiques, industriels…).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Préciser le plan de contingence pour chacun des risques identifiés.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(rappel des livrables de fin de projet)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759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3810CFD-E42F-C341-317E-B89A6664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Marché et modèle économique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51F155-9809-F9B2-C6CC-499BE86CF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N°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21FE9A-4632-08A9-69B1-E199DFD834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80A2476-D75A-4ED8-80F1-C318D74AD5B2}" type="datetime1">
              <a:rPr lang="fr-FR" smtClean="0"/>
              <a:t>26/04/2023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8F7161A-3009-26F4-B6F5-FBEA64EE115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0" y="1196752"/>
            <a:ext cx="10515600" cy="484502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Quels sont les marchés visés par votre innovation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Quel est l’état de la concurrence et le positionnement de votre innovation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Stratégie d’accès au marché : à quel horizon temporel, par quel moyen / intermédiaire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Stratégie réglementaire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Quel est votre modèle économique 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1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1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1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1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1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1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1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1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1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1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2120047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iopole-def">
      <a:dk1>
        <a:srgbClr val="000000"/>
      </a:dk1>
      <a:lt1>
        <a:srgbClr val="FFFFFF"/>
      </a:lt1>
      <a:dk2>
        <a:srgbClr val="79C6BB"/>
      </a:dk2>
      <a:lt2>
        <a:srgbClr val="C0D66E"/>
      </a:lt2>
      <a:accent1>
        <a:srgbClr val="FFE03C"/>
      </a:accent1>
      <a:accent2>
        <a:srgbClr val="FFFFFF"/>
      </a:accent2>
      <a:accent3>
        <a:srgbClr val="37B5AB"/>
      </a:accent3>
      <a:accent4>
        <a:srgbClr val="28BDB1"/>
      </a:accent4>
      <a:accent5>
        <a:srgbClr val="9CD522"/>
      </a:accent5>
      <a:accent6>
        <a:srgbClr val="62CA54"/>
      </a:accent6>
      <a:hlink>
        <a:srgbClr val="FFFFFF"/>
      </a:hlink>
      <a:folHlink>
        <a:srgbClr val="FFFFFF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805</Words>
  <Application>Microsoft Office PowerPoint</Application>
  <PresentationFormat>Grand écran</PresentationFormat>
  <Paragraphs>137</Paragraphs>
  <Slides>16</Slides>
  <Notes>1</Notes>
  <HiddenSlides>2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Open Sans</vt:lpstr>
      <vt:lpstr>Thème Office</vt:lpstr>
      <vt:lpstr>Titre du projet  Lieu , Date</vt:lpstr>
      <vt:lpstr>Fiche synthétique</vt:lpstr>
      <vt:lpstr>Présentation PowerPoint</vt:lpstr>
      <vt:lpstr>Présentation PowerPoint</vt:lpstr>
      <vt:lpstr>Présentation du projet: Objectifs</vt:lpstr>
      <vt:lpstr>Présentation du projet: Caractère innovant</vt:lpstr>
      <vt:lpstr>Présentation du projet : Consortium</vt:lpstr>
      <vt:lpstr>Présentation du projet: Structuration</vt:lpstr>
      <vt:lpstr>Marché et modèle économique</vt:lpstr>
      <vt:lpstr>Valorisation du projet / retombées</vt:lpstr>
      <vt:lpstr>Performances environnementales</vt:lpstr>
      <vt:lpstr>Budget</vt:lpstr>
      <vt:lpstr>Présentation PowerPoint</vt:lpstr>
      <vt:lpstr>TRL = Technology Readiness Level / niveau de maturité technologique (échelle standard)</vt:lpstr>
      <vt:lpstr>TRL = Technology Readiness Level / niveau de maturité technologique (ajouter échelle adapté au numérique)</vt:lpstr>
      <vt:lpstr>Masque pour les slides nécessitant une image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DOMINGO Maelle</dc:creator>
  <cp:lastModifiedBy>GRAS VALENTIN</cp:lastModifiedBy>
  <cp:revision>62</cp:revision>
  <dcterms:created xsi:type="dcterms:W3CDTF">2021-08-30T08:16:03Z</dcterms:created>
  <dcterms:modified xsi:type="dcterms:W3CDTF">2023-04-26T08:07:21Z</dcterms:modified>
</cp:coreProperties>
</file>