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797" r:id="rId3"/>
    <p:sldId id="789" r:id="rId4"/>
    <p:sldId id="793" r:id="rId5"/>
    <p:sldId id="788" r:id="rId6"/>
    <p:sldId id="785" r:id="rId7"/>
    <p:sldId id="792" r:id="rId8"/>
    <p:sldId id="787" r:id="rId9"/>
    <p:sldId id="794" r:id="rId10"/>
    <p:sldId id="774" r:id="rId11"/>
    <p:sldId id="782" r:id="rId12"/>
    <p:sldId id="79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19487A-9A3C-D529-4F54-15872B825CF9}" name="Delphine GOGET" initials="DG" userId="S::delphine.goget@lyonbiopole.com::a9ce5196-a79c-4bf5-92b1-506ab7ef9d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.champelovier" initials="c" lastIdx="5" clrIdx="0">
    <p:extLst>
      <p:ext uri="{19B8F6BF-5375-455C-9EA6-DF929625EA0E}">
        <p15:presenceInfo xmlns:p15="http://schemas.microsoft.com/office/powerpoint/2012/main" userId="S::camille.champelovier@ekno.fr::d9a15e8e-1661-4f8b-913f-79a2b2e542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6"/>
    <p:restoredTop sz="96197"/>
  </p:normalViewPr>
  <p:slideViewPr>
    <p:cSldViewPr snapToObjects="1" showGuides="1">
      <p:cViewPr varScale="1">
        <p:scale>
          <a:sx n="111" d="100"/>
          <a:sy n="111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1F05BF5-D7D0-994A-B088-F03D781FF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E1CFC8-067A-B342-99CC-4C702C26E6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EA5D6-0969-F945-8A1A-DAB5C1EBF8E3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B741BA-FE6E-F043-97BA-0EAD514895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A07467-9E16-8341-B0A9-6656A335B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A1B-405C-B948-955A-DCDBDB8863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32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4CC-D962-A848-BC56-E27C175AD209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810A-262D-EB4F-A569-CCB46874B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83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7E2396-CE87-6540-997D-F6239F99EE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5" t="13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92CEB075-F77E-1345-92B6-9C705D7E53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208" y="4149080"/>
            <a:ext cx="3600400" cy="2154255"/>
          </a:xfrm>
          <a:prstGeom prst="rect">
            <a:avLst/>
          </a:prstGeom>
        </p:spPr>
      </p:pic>
      <p:sp>
        <p:nvSpPr>
          <p:cNvPr id="7" name="Titre 10">
            <a:extLst>
              <a:ext uri="{FF2B5EF4-FFF2-40B4-BE49-F238E27FC236}">
                <a16:creationId xmlns:a16="http://schemas.microsoft.com/office/drawing/2014/main" id="{F66245FD-F225-FC46-B007-7AE5879DA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1268760"/>
            <a:ext cx="5257200" cy="193521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D9E4D4A-6CE7-0443-96D3-66B3BE5EAC21}"/>
              </a:ext>
            </a:extLst>
          </p:cNvPr>
          <p:cNvCxnSpPr>
            <a:cxnSpLocks/>
          </p:cNvCxnSpPr>
          <p:nvPr userDrawn="1"/>
        </p:nvCxnSpPr>
        <p:spPr>
          <a:xfrm>
            <a:off x="622808" y="3428997"/>
            <a:ext cx="14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136F4DC-AE48-5544-9470-3F1360438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376" y="3613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02/03/2023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36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826E4D6D-7ACF-F74A-AA11-DEC9DA84C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b="10646"/>
          <a:stretch/>
        </p:blipFill>
        <p:spPr>
          <a:xfrm>
            <a:off x="6547284" y="2006181"/>
            <a:ext cx="5591944" cy="4851819"/>
          </a:xfrm>
          <a:prstGeom prst="rect">
            <a:avLst/>
          </a:prstGeom>
        </p:spPr>
      </p:pic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8F4A4F1-9228-6E4B-9584-C4CB5F1DE6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8907" y="1898862"/>
            <a:ext cx="5209122" cy="4959138"/>
          </a:xfrm>
          <a:custGeom>
            <a:avLst/>
            <a:gdLst>
              <a:gd name="connsiteX0" fmla="*/ 2604561 w 5209122"/>
              <a:gd name="connsiteY0" fmla="*/ 0 h 4959138"/>
              <a:gd name="connsiteX1" fmla="*/ 5209122 w 5209122"/>
              <a:gd name="connsiteY1" fmla="*/ 2604561 h 4959138"/>
              <a:gd name="connsiteX2" fmla="*/ 3790292 w 5209122"/>
              <a:gd name="connsiteY2" fmla="*/ 4924184 h 4959138"/>
              <a:gd name="connsiteX3" fmla="*/ 3713586 w 5209122"/>
              <a:gd name="connsiteY3" fmla="*/ 4959138 h 4959138"/>
              <a:gd name="connsiteX4" fmla="*/ 1495537 w 5209122"/>
              <a:gd name="connsiteY4" fmla="*/ 4959138 h 4959138"/>
              <a:gd name="connsiteX5" fmla="*/ 1418832 w 5209122"/>
              <a:gd name="connsiteY5" fmla="*/ 4924184 h 4959138"/>
              <a:gd name="connsiteX6" fmla="*/ 0 w 5209122"/>
              <a:gd name="connsiteY6" fmla="*/ 2604561 h 4959138"/>
              <a:gd name="connsiteX7" fmla="*/ 2604561 w 5209122"/>
              <a:gd name="connsiteY7" fmla="*/ 0 h 4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9122" h="4959138">
                <a:moveTo>
                  <a:pt x="2604561" y="0"/>
                </a:moveTo>
                <a:cubicBezTo>
                  <a:pt x="4043020" y="0"/>
                  <a:pt x="5209122" y="1166102"/>
                  <a:pt x="5209122" y="2604561"/>
                </a:cubicBezTo>
                <a:cubicBezTo>
                  <a:pt x="5209122" y="3615977"/>
                  <a:pt x="4632619" y="4492744"/>
                  <a:pt x="3790292" y="4924184"/>
                </a:cubicBezTo>
                <a:lnTo>
                  <a:pt x="3713586" y="4959138"/>
                </a:lnTo>
                <a:lnTo>
                  <a:pt x="1495537" y="4959138"/>
                </a:lnTo>
                <a:lnTo>
                  <a:pt x="1418832" y="4924184"/>
                </a:lnTo>
                <a:cubicBezTo>
                  <a:pt x="576504" y="4492744"/>
                  <a:pt x="0" y="3615977"/>
                  <a:pt x="0" y="2604561"/>
                </a:cubicBezTo>
                <a:cubicBezTo>
                  <a:pt x="0" y="1166102"/>
                  <a:pt x="1166102" y="0"/>
                  <a:pt x="2604561" y="0"/>
                </a:cubicBez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4269EECB-D5B3-F24D-9A8E-B93821985F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C2E21C3-68DD-F442-AC91-2F50525F2C0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5F4417E5-389E-5B43-9EFC-4907D254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E72EBD-CC11-EE4C-982F-08AF21B5FD1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517BF4-C76B-0C4D-BF3A-EFDC1B862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48131"/>
            <a:ext cx="5257800" cy="458918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38AF1C95-19BE-2A42-BB83-3616B8488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02/03/2023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81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image tra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1BA241C-052A-A64B-9BE8-A8B25A24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-7107" t="37214" r="22021" b="-5523"/>
          <a:stretch/>
        </p:blipFill>
        <p:spPr>
          <a:xfrm rot="16200000">
            <a:off x="-761513" y="773992"/>
            <a:ext cx="6896239" cy="537321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26E4D6D-7ACF-F74A-AA11-DEC9DA84C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</a:blip>
          <a:srcRect b="10646"/>
          <a:stretch/>
        </p:blipFill>
        <p:spPr>
          <a:xfrm>
            <a:off x="6547284" y="2006181"/>
            <a:ext cx="5591944" cy="4851819"/>
          </a:xfrm>
          <a:prstGeom prst="rect">
            <a:avLst/>
          </a:prstGeom>
        </p:spPr>
      </p:pic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8F4A4F1-9228-6E4B-9584-C4CB5F1DE6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8907" y="1898862"/>
            <a:ext cx="5209122" cy="4959138"/>
          </a:xfrm>
          <a:custGeom>
            <a:avLst/>
            <a:gdLst>
              <a:gd name="connsiteX0" fmla="*/ 2604561 w 5209122"/>
              <a:gd name="connsiteY0" fmla="*/ 0 h 4959138"/>
              <a:gd name="connsiteX1" fmla="*/ 5209122 w 5209122"/>
              <a:gd name="connsiteY1" fmla="*/ 2604561 h 4959138"/>
              <a:gd name="connsiteX2" fmla="*/ 3790292 w 5209122"/>
              <a:gd name="connsiteY2" fmla="*/ 4924184 h 4959138"/>
              <a:gd name="connsiteX3" fmla="*/ 3713586 w 5209122"/>
              <a:gd name="connsiteY3" fmla="*/ 4959138 h 4959138"/>
              <a:gd name="connsiteX4" fmla="*/ 1495537 w 5209122"/>
              <a:gd name="connsiteY4" fmla="*/ 4959138 h 4959138"/>
              <a:gd name="connsiteX5" fmla="*/ 1418832 w 5209122"/>
              <a:gd name="connsiteY5" fmla="*/ 4924184 h 4959138"/>
              <a:gd name="connsiteX6" fmla="*/ 0 w 5209122"/>
              <a:gd name="connsiteY6" fmla="*/ 2604561 h 4959138"/>
              <a:gd name="connsiteX7" fmla="*/ 2604561 w 5209122"/>
              <a:gd name="connsiteY7" fmla="*/ 0 h 4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9122" h="4959138">
                <a:moveTo>
                  <a:pt x="2604561" y="0"/>
                </a:moveTo>
                <a:cubicBezTo>
                  <a:pt x="4043020" y="0"/>
                  <a:pt x="5209122" y="1166102"/>
                  <a:pt x="5209122" y="2604561"/>
                </a:cubicBezTo>
                <a:cubicBezTo>
                  <a:pt x="5209122" y="3615977"/>
                  <a:pt x="4632619" y="4492744"/>
                  <a:pt x="3790292" y="4924184"/>
                </a:cubicBezTo>
                <a:lnTo>
                  <a:pt x="3713586" y="4959138"/>
                </a:lnTo>
                <a:lnTo>
                  <a:pt x="1495537" y="4959138"/>
                </a:lnTo>
                <a:lnTo>
                  <a:pt x="1418832" y="4924184"/>
                </a:lnTo>
                <a:cubicBezTo>
                  <a:pt x="576504" y="4492744"/>
                  <a:pt x="0" y="3615977"/>
                  <a:pt x="0" y="2604561"/>
                </a:cubicBezTo>
                <a:cubicBezTo>
                  <a:pt x="0" y="1166102"/>
                  <a:pt x="1166102" y="0"/>
                  <a:pt x="2604561" y="0"/>
                </a:cubicBez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4269EECB-D5B3-F24D-9A8E-B93821985F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C2E21C3-68DD-F442-AC91-2F50525F2C0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5F4417E5-389E-5B43-9EFC-4907D254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E72EBD-CC11-EE4C-982F-08AF21B5FD1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517BF4-C76B-0C4D-BF3A-EFDC1B862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648131"/>
            <a:ext cx="5257800" cy="46609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38AF1C95-19BE-2A42-BB83-3616B8488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02/03/2023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7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6E044D-7B7E-7C48-B68A-6B6AE6A94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5" t="13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E8B39-7941-CD47-9706-6BEF409E44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80923" y="3732743"/>
            <a:ext cx="3610001" cy="136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Informations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regular</a:t>
            </a:r>
            <a:r>
              <a:rPr lang="fr-FR" dirty="0"/>
              <a:t> 16pt / </a:t>
            </a:r>
          </a:p>
          <a:p>
            <a:pPr lvl="0"/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</a:p>
          <a:p>
            <a:pPr lvl="0"/>
            <a:r>
              <a:rPr lang="fr-FR" dirty="0"/>
              <a:t>69000 LYON</a:t>
            </a:r>
          </a:p>
          <a:p>
            <a:pPr lvl="0"/>
            <a:r>
              <a:rPr lang="fr-FR" dirty="0"/>
              <a:t>Tel :</a:t>
            </a:r>
          </a:p>
          <a:p>
            <a:pPr lvl="0"/>
            <a:r>
              <a:rPr lang="fr-FR" dirty="0" err="1"/>
              <a:t>Lyonbiopole@lyonbiopole.fr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E11EA00-A20B-404A-9509-A8A126886E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81320" y="5244440"/>
            <a:ext cx="3609975" cy="2885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www.lyonbiopole.fr</a:t>
            </a:r>
            <a:r>
              <a:rPr lang="fr-FR" dirty="0"/>
              <a:t>  / Arial black 7pt</a:t>
            </a:r>
          </a:p>
          <a:p>
            <a:pPr lvl="0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504FE766-ABD7-F349-B248-3E520B93C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208" y="4149080"/>
            <a:ext cx="3600400" cy="2154255"/>
          </a:xfrm>
          <a:prstGeom prst="rect">
            <a:avLst/>
          </a:prstGeom>
        </p:spPr>
      </p:pic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8ECA2DC7-6BD0-EB48-A315-4177BC7F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320" y="2766425"/>
            <a:ext cx="4714680" cy="90598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z="2400" dirty="0"/>
              <a:t>CONTACT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19CE16-6DC4-A647-B046-4A3C612F8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892" y="2870887"/>
            <a:ext cx="477077" cy="4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89D2849-8936-9346-8E74-67F993E71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005" y="-67696"/>
            <a:ext cx="12292009" cy="699339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810500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097849-10B2-6842-8305-39AED96D0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3992" y="3068960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38096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89D2849-8936-9346-8E74-67F993E71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166" y="-67696"/>
            <a:ext cx="12292009" cy="6993392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8011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137F4AB-27BA-0E48-B364-AE2C9E65A2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0676" y="-68263"/>
            <a:ext cx="7616839" cy="6994526"/>
          </a:xfrm>
          <a:custGeom>
            <a:avLst/>
            <a:gdLst>
              <a:gd name="connsiteX0" fmla="*/ 1614352 w 7616839"/>
              <a:gd name="connsiteY0" fmla="*/ 0 h 6994526"/>
              <a:gd name="connsiteX1" fmla="*/ 5675340 w 7616839"/>
              <a:gd name="connsiteY1" fmla="*/ 0 h 6994526"/>
              <a:gd name="connsiteX2" fmla="*/ 5704469 w 7616839"/>
              <a:gd name="connsiteY2" fmla="*/ 16749 h 6994526"/>
              <a:gd name="connsiteX3" fmla="*/ 7616839 w 7616839"/>
              <a:gd name="connsiteY3" fmla="*/ 3413703 h 6994526"/>
              <a:gd name="connsiteX4" fmla="*/ 5366869 w 7616839"/>
              <a:gd name="connsiteY4" fmla="*/ 6994015 h 6994526"/>
              <a:gd name="connsiteX5" fmla="*/ 5365738 w 7616839"/>
              <a:gd name="connsiteY5" fmla="*/ 6994526 h 6994526"/>
              <a:gd name="connsiteX6" fmla="*/ 1923955 w 7616839"/>
              <a:gd name="connsiteY6" fmla="*/ 6994526 h 6994526"/>
              <a:gd name="connsiteX7" fmla="*/ 1922823 w 7616839"/>
              <a:gd name="connsiteY7" fmla="*/ 6994015 h 6994526"/>
              <a:gd name="connsiteX8" fmla="*/ 1922719 w 7616839"/>
              <a:gd name="connsiteY8" fmla="*/ 6993959 h 6994526"/>
              <a:gd name="connsiteX9" fmla="*/ 0 w 7616839"/>
              <a:gd name="connsiteY9" fmla="*/ 6993959 h 6994526"/>
              <a:gd name="connsiteX10" fmla="*/ 0 w 7616839"/>
              <a:gd name="connsiteY10" fmla="*/ 567 h 6994526"/>
              <a:gd name="connsiteX11" fmla="*/ 1613366 w 7616839"/>
              <a:gd name="connsiteY11" fmla="*/ 567 h 699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16839" h="6994526">
                <a:moveTo>
                  <a:pt x="1614352" y="0"/>
                </a:moveTo>
                <a:lnTo>
                  <a:pt x="5675340" y="0"/>
                </a:lnTo>
                <a:lnTo>
                  <a:pt x="5704469" y="16749"/>
                </a:lnTo>
                <a:cubicBezTo>
                  <a:pt x="6850980" y="713386"/>
                  <a:pt x="7616839" y="1974107"/>
                  <a:pt x="7616839" y="3413703"/>
                </a:cubicBezTo>
                <a:cubicBezTo>
                  <a:pt x="7616839" y="4990404"/>
                  <a:pt x="6698155" y="6352535"/>
                  <a:pt x="5366869" y="6994015"/>
                </a:cubicBezTo>
                <a:lnTo>
                  <a:pt x="5365738" y="6994526"/>
                </a:lnTo>
                <a:lnTo>
                  <a:pt x="1923955" y="6994526"/>
                </a:lnTo>
                <a:lnTo>
                  <a:pt x="1922823" y="6994015"/>
                </a:lnTo>
                <a:lnTo>
                  <a:pt x="1922719" y="6993959"/>
                </a:lnTo>
                <a:lnTo>
                  <a:pt x="0" y="6993959"/>
                </a:lnTo>
                <a:lnTo>
                  <a:pt x="0" y="567"/>
                </a:lnTo>
                <a:lnTo>
                  <a:pt x="1613366" y="5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0C4441D-44B0-A04B-9E88-37816DAA7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851" y="3068960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14322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578CEBC2-EBDD-384E-8CB2-92BDA401B7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1404" y="3025228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accent3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08AEC9-0F38-0443-A8BA-D3372DB56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168" r="9578" b="10646"/>
          <a:stretch/>
        </p:blipFill>
        <p:spPr>
          <a:xfrm rot="5400000">
            <a:off x="-22651" y="19270"/>
            <a:ext cx="6858000" cy="6819460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8011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D87102-4F30-604F-A6E2-348B541C1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b="10646"/>
          <a:stretch/>
        </p:blipFill>
        <p:spPr>
          <a:xfrm>
            <a:off x="145204" y="382803"/>
            <a:ext cx="7462963" cy="6475198"/>
          </a:xfrm>
          <a:prstGeom prst="rect">
            <a:avLst/>
          </a:prstGeom>
        </p:spPr>
      </p:pic>
      <p:sp>
        <p:nvSpPr>
          <p:cNvPr id="10" name="Espace réservé pour une image  17">
            <a:extLst>
              <a:ext uri="{FF2B5EF4-FFF2-40B4-BE49-F238E27FC236}">
                <a16:creationId xmlns:a16="http://schemas.microsoft.com/office/drawing/2014/main" id="{CAEE0C32-3F9D-A643-B291-CBC7E988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828" y="239575"/>
            <a:ext cx="6952052" cy="6618425"/>
          </a:xfrm>
          <a:custGeom>
            <a:avLst/>
            <a:gdLst>
              <a:gd name="connsiteX0" fmla="*/ 2604561 w 5209122"/>
              <a:gd name="connsiteY0" fmla="*/ 0 h 4959138"/>
              <a:gd name="connsiteX1" fmla="*/ 5209122 w 5209122"/>
              <a:gd name="connsiteY1" fmla="*/ 2604561 h 4959138"/>
              <a:gd name="connsiteX2" fmla="*/ 3790292 w 5209122"/>
              <a:gd name="connsiteY2" fmla="*/ 4924184 h 4959138"/>
              <a:gd name="connsiteX3" fmla="*/ 3713586 w 5209122"/>
              <a:gd name="connsiteY3" fmla="*/ 4959138 h 4959138"/>
              <a:gd name="connsiteX4" fmla="*/ 1495537 w 5209122"/>
              <a:gd name="connsiteY4" fmla="*/ 4959138 h 4959138"/>
              <a:gd name="connsiteX5" fmla="*/ 1418832 w 5209122"/>
              <a:gd name="connsiteY5" fmla="*/ 4924184 h 4959138"/>
              <a:gd name="connsiteX6" fmla="*/ 0 w 5209122"/>
              <a:gd name="connsiteY6" fmla="*/ 2604561 h 4959138"/>
              <a:gd name="connsiteX7" fmla="*/ 2604561 w 5209122"/>
              <a:gd name="connsiteY7" fmla="*/ 0 h 495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9122" h="4959138">
                <a:moveTo>
                  <a:pt x="2604561" y="0"/>
                </a:moveTo>
                <a:cubicBezTo>
                  <a:pt x="4043020" y="0"/>
                  <a:pt x="5209122" y="1166102"/>
                  <a:pt x="5209122" y="2604561"/>
                </a:cubicBezTo>
                <a:cubicBezTo>
                  <a:pt x="5209122" y="3615977"/>
                  <a:pt x="4632619" y="4492744"/>
                  <a:pt x="3790292" y="4924184"/>
                </a:cubicBezTo>
                <a:lnTo>
                  <a:pt x="3713586" y="4959138"/>
                </a:lnTo>
                <a:lnTo>
                  <a:pt x="1495537" y="4959138"/>
                </a:lnTo>
                <a:lnTo>
                  <a:pt x="1418832" y="4924184"/>
                </a:lnTo>
                <a:cubicBezTo>
                  <a:pt x="576504" y="4492744"/>
                  <a:pt x="0" y="3615977"/>
                  <a:pt x="0" y="2604561"/>
                </a:cubicBezTo>
                <a:cubicBezTo>
                  <a:pt x="0" y="1166102"/>
                  <a:pt x="1166102" y="0"/>
                  <a:pt x="2604561" y="0"/>
                </a:cubicBezTo>
                <a:close/>
              </a:path>
            </a:pathLst>
          </a:custGeom>
          <a:pattFill prst="dkDnDiag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0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DDC428-0F0C-3A41-B5C5-62B8F58F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674"/>
          <a:stretch/>
        </p:blipFill>
        <p:spPr>
          <a:xfrm>
            <a:off x="0" y="0"/>
            <a:ext cx="12225446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AAAD7B-D20C-8B48-AEE8-FC9512AC1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0859" t="-1" r="23993" b="65993"/>
          <a:stretch/>
        </p:blipFill>
        <p:spPr>
          <a:xfrm rot="16200000">
            <a:off x="6288506" y="921060"/>
            <a:ext cx="6858000" cy="5015880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F62149-D5B7-2247-81DD-8145AF5394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8011" y="2596334"/>
            <a:ext cx="1332000" cy="97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447CACC-9BCC-7C4F-8FE2-3318BEC9C64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810500" y="3789363"/>
            <a:ext cx="3757613" cy="12958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Arial Black en 20 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du chapitre sur une ou deux lignes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7A1866F1-61FE-9C4B-A0CA-228871ADA2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6003" y="3033641"/>
            <a:ext cx="1512008" cy="545002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2pPr>
            <a:lvl3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3pPr>
            <a:lvl4pPr>
              <a:defRPr lang="fr-FR" sz="1800" b="1" i="0" kern="1200" cap="all" baseline="0" dirty="0" smtClean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4pPr>
            <a:lvl5pPr>
              <a:defRPr lang="fr-FR" sz="1800" b="1" i="0" kern="1200" cap="all" baseline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TEXTE </a:t>
            </a:r>
          </a:p>
        </p:txBody>
      </p:sp>
    </p:spTree>
    <p:extLst>
      <p:ext uri="{BB962C8B-B14F-4D97-AF65-F5344CB8AC3E}">
        <p14:creationId xmlns:p14="http://schemas.microsoft.com/office/powerpoint/2010/main" val="158057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17" name="Espace réservé du contenu 18">
            <a:extLst>
              <a:ext uri="{FF2B5EF4-FFF2-40B4-BE49-F238E27FC236}">
                <a16:creationId xmlns:a16="http://schemas.microsoft.com/office/drawing/2014/main" id="{CE8931EF-B528-B241-BC86-9060904374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BBA52E-3FB3-E043-91D2-12F3D9520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48130"/>
            <a:ext cx="10515600" cy="4660947"/>
          </a:xfrm>
        </p:spPr>
        <p:txBody>
          <a:bodyPr numCol="2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924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rac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ACE894-B7AE-5A46-B148-262BE45FA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-7107" t="37214" r="22021" b="-5523"/>
          <a:stretch/>
        </p:blipFill>
        <p:spPr>
          <a:xfrm>
            <a:off x="5303912" y="0"/>
            <a:ext cx="6896239" cy="537321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02/03/2023</a:t>
            </a:fld>
            <a:endParaRPr lang="fr-FR"/>
          </a:p>
        </p:txBody>
      </p:sp>
      <p:sp>
        <p:nvSpPr>
          <p:cNvPr id="17" name="Espace réservé du contenu 18">
            <a:extLst>
              <a:ext uri="{FF2B5EF4-FFF2-40B4-BE49-F238E27FC236}">
                <a16:creationId xmlns:a16="http://schemas.microsoft.com/office/drawing/2014/main" id="{CE8931EF-B528-B241-BC86-9060904374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240392"/>
            <a:ext cx="10515600" cy="2889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 TITRE DU CONTENU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BBA52E-3FB3-E043-91D2-12F3D9520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48130"/>
            <a:ext cx="10515600" cy="4660947"/>
          </a:xfrm>
        </p:spPr>
        <p:txBody>
          <a:bodyPr numCol="2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286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02/03/2023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6BBA52E-3FB3-E043-91D2-12F3D9520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37611"/>
            <a:ext cx="10515600" cy="4971465"/>
          </a:xfrm>
        </p:spPr>
        <p:txBody>
          <a:bodyPr numCol="2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089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trac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ACE894-B7AE-5A46-B148-262BE45FA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l="-7107" t="37214" r="22021" b="-5523"/>
          <a:stretch/>
        </p:blipFill>
        <p:spPr>
          <a:xfrm>
            <a:off x="5303912" y="0"/>
            <a:ext cx="6896239" cy="537321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A3ED61F-68F2-6B4D-9F85-E2B0EE5C06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-27384"/>
            <a:ext cx="10515600" cy="279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latin typeface="+mj-lt"/>
              </a:defRPr>
            </a:lvl1pPr>
          </a:lstStyle>
          <a:p>
            <a:pPr lvl="0"/>
            <a:r>
              <a:rPr lang="fr-FR" dirty="0"/>
              <a:t>Mettre « Chapitre » et le numéro qui correspond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B4F9870-5E96-C645-A53E-CE078147D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002"/>
            <a:ext cx="10515600" cy="76530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complet de la slide sur une ou deux lignes, titre complet de la slide sur une ou deux lignes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2EB7B45-C8B6-E543-BF4A-A510C6414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6765E906-B693-E74D-AB60-123309349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28B700-A3F5-6548-A1E8-8EA62A9C4A65}" type="datetimeFigureOut">
              <a:rPr lang="fr-FR" smtClean="0"/>
              <a:pPr/>
              <a:t>02/03/2023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516048-F793-664F-B525-233C73C245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21577"/>
            <a:ext cx="10515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8F58E-816C-7290-D2F7-E75A776600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337601"/>
            <a:ext cx="10515600" cy="4971475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52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AA983E2-23AB-FB4B-BDD4-74C728AE4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5262" b="50000"/>
          <a:stretch/>
        </p:blipFill>
        <p:spPr>
          <a:xfrm>
            <a:off x="11521584" y="6122249"/>
            <a:ext cx="678567" cy="73575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05D768-B8DD-2340-9C39-AFBACBF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21584" y="6381328"/>
            <a:ext cx="678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N°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8A4A3DD-AE32-EE4A-ADE4-54750D255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3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B700-A3F5-6548-A1E8-8EA62A9C4A65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1330A1E-0F0E-D941-9B46-E6C1A5EA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07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4" r:id="rId3"/>
    <p:sldLayoutId id="2147483667" r:id="rId4"/>
    <p:sldLayoutId id="2147483668" r:id="rId5"/>
    <p:sldLayoutId id="2147483661" r:id="rId6"/>
    <p:sldLayoutId id="2147483665" r:id="rId7"/>
    <p:sldLayoutId id="2147483669" r:id="rId8"/>
    <p:sldLayoutId id="2147483670" r:id="rId9"/>
    <p:sldLayoutId id="2147483663" r:id="rId10"/>
    <p:sldLayoutId id="2147483666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3A6C5-69DB-5A43-A663-28C1D1CC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28800"/>
            <a:ext cx="7056784" cy="1728192"/>
          </a:xfrm>
        </p:spPr>
        <p:txBody>
          <a:bodyPr/>
          <a:lstStyle/>
          <a:p>
            <a:pPr algn="ctr"/>
            <a:r>
              <a:rPr lang="fr-FR" dirty="0"/>
              <a:t>Titre du projet </a:t>
            </a:r>
            <a:br>
              <a:rPr lang="fr-FR" dirty="0"/>
            </a:br>
            <a:r>
              <a:rPr lang="fr-FR" sz="2400" dirty="0"/>
              <a:t>Lieu , Date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9B4C03-8F2B-6D10-80D7-ABB04ADEAF66}"/>
              </a:ext>
            </a:extLst>
          </p:cNvPr>
          <p:cNvSpPr txBox="1"/>
          <p:nvPr/>
        </p:nvSpPr>
        <p:spPr>
          <a:xfrm>
            <a:off x="1055440" y="403335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Logos des partenaires et des tutelles de rattachement </a:t>
            </a:r>
          </a:p>
        </p:txBody>
      </p:sp>
    </p:spTree>
    <p:extLst>
      <p:ext uri="{BB962C8B-B14F-4D97-AF65-F5344CB8AC3E}">
        <p14:creationId xmlns:p14="http://schemas.microsoft.com/office/powerpoint/2010/main" val="240874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E81C3-0596-8140-AF1C-3E0A5F5B2B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71464" y="2636912"/>
            <a:ext cx="9649072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600" dirty="0"/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51469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62F68F82-516F-37FC-8AAC-9E32AB602E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0F0FE5-97EA-1D59-D763-A35B65F40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717E147-5FDD-F0EB-DE55-AECB4B54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Masque pour les slides nécessitant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86D4908-1A83-D038-1E5C-867BCCD39F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844824"/>
            <a:ext cx="5257800" cy="393747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9CF9A13-079F-82D4-8C27-B47D7353C7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647C41-3341-4DB0-96B8-B75426D8A7B6}" type="datetime1">
              <a:rPr lang="fr-FR" smtClean="0"/>
              <a:t>02/03/2023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8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2BE663-EC51-2BCA-8A46-203C2180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TRL =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Readiness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/ niveau de maturité technologique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AC74FC-2D68-1345-EA33-0D2B66E83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34D091-E6DC-905F-F209-BD8D24355B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9994A4-EE21-4B46-BAAF-AD80ACC2BDE6}" type="datetime1">
              <a:rPr lang="fr-FR" smtClean="0"/>
              <a:t>02/03/2023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705079-08CD-DF11-7572-9A8A496AE9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Principes de base observés et rapportés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Concepts ou applications de la technologie formulés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Fonction critique analysée et expérimentée ou preuve caractéristique du concept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Validation en laboratoire du composant ou de l'artefact produit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Validation dans un environnement signi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catif du composant ou de l'artefact produit 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Démonstration du modèle système / sous-système ou du prototype dans un environnement signi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catif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Démonstration du système prototype en environnement opérationnel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Système réel complet quali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fi</a:t>
            </a: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é à travers des tests et des démonstrations</a:t>
            </a:r>
          </a:p>
          <a:p>
            <a:pPr marL="342900" indent="-342900">
              <a:buAutoNum type="arabicPeriod"/>
            </a:pPr>
            <a:r>
              <a:rPr lang="fr-FR" sz="1800" b="0" i="0" u="none" strike="noStrike" baseline="0" dirty="0">
                <a:solidFill>
                  <a:srgbClr val="2D3748"/>
                </a:solidFill>
                <a:latin typeface="Open Sans" panose="020B0606030504020204" pitchFamily="34" charset="0"/>
              </a:rPr>
              <a:t>Système réel prouvé à travers des opérations / missions réussies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01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4C1C413-1640-47D9-5EE6-E7A1EB299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3472" y="2204864"/>
            <a:ext cx="9505056" cy="3456384"/>
          </a:xfrm>
        </p:spPr>
        <p:txBody>
          <a:bodyPr/>
          <a:lstStyle/>
          <a:p>
            <a:r>
              <a:rPr lang="fr-FR" dirty="0"/>
              <a:t>Cette trame vous est proposée afin de présenter l’ensemble des critères sur lesquels votre projet sera évalué.</a:t>
            </a:r>
          </a:p>
          <a:p>
            <a:endParaRPr lang="fr-FR" dirty="0"/>
          </a:p>
          <a:p>
            <a:r>
              <a:rPr lang="fr-FR" dirty="0"/>
              <a:t>Vous êtes libres de démultiplier les diapositives dans le respect de la limite de durée de présentation fixée (20min).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6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projet: Objectifs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708919"/>
            <a:ext cx="10515600" cy="333285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0851FCD5-F5C2-798F-701C-55ADE43D3337}"/>
              </a:ext>
            </a:extLst>
          </p:cNvPr>
          <p:cNvSpPr txBox="1">
            <a:spLocks/>
          </p:cNvSpPr>
          <p:nvPr/>
        </p:nvSpPr>
        <p:spPr>
          <a:xfrm>
            <a:off x="838200" y="1196752"/>
            <a:ext cx="10515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Définir le contexte et l’objectif global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Préciser le livrable final et comment votre projet répond aux besoins du marché /besoins médicaux non couverts</a:t>
            </a:r>
            <a:endParaRPr 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1100" i="1" dirty="0"/>
          </a:p>
          <a:p>
            <a:endParaRPr lang="fr-FR" sz="1100" i="1" dirty="0"/>
          </a:p>
          <a:p>
            <a:endParaRPr lang="fr-FR" sz="1100" i="1" dirty="0"/>
          </a:p>
          <a:p>
            <a:endParaRPr lang="fr-FR" sz="1100" i="1" dirty="0"/>
          </a:p>
          <a:p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325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projet: Caractère innovant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4502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Décrire l’état de l’art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Indiquer comment votre innovation se place vis-à-vis de l’état de l’art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Quelle est son degré de maturité sur l’échelle TRL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Quels sont les verrous technologiques que vous allez adresser ?</a:t>
            </a:r>
            <a:endParaRPr lang="fr-FR" alt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11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 : Consortium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450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membres du consortium : expertises et compétences relatives au projet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 la logique de collaboration, quels sont les apports respectifs et les effets positifs pour chaque structure</a:t>
            </a:r>
          </a:p>
        </p:txBody>
      </p:sp>
    </p:spTree>
    <p:extLst>
      <p:ext uri="{BB962C8B-B14F-4D97-AF65-F5344CB8AC3E}">
        <p14:creationId xmlns:p14="http://schemas.microsoft.com/office/powerpoint/2010/main" val="81358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projet: Structuration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706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Durée du projet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</a:t>
            </a:r>
            <a:r>
              <a:rPr lang="fr-FR" sz="1100" i="1" dirty="0" err="1">
                <a:solidFill>
                  <a:schemeClr val="accent2">
                    <a:lumMod val="50000"/>
                  </a:schemeClr>
                </a:solidFill>
              </a:rPr>
              <a:t>work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 packages avec les partenaires impliqués, le budget alloué et les livrables associés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différents jalons et des critères de Go </a:t>
            </a:r>
            <a:r>
              <a:rPr lang="fr-FR" sz="1100" i="1" dirty="0" err="1">
                <a:solidFill>
                  <a:schemeClr val="accent2">
                    <a:lumMod val="50000"/>
                  </a:schemeClr>
                </a:solidFill>
              </a:rPr>
              <a:t>NoGo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 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Quels sont les principaux risques du projet (éthiques, réglementaires, financiers, technologiques, scientifiques, industriels…).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Préciser le plan de contingence pour chacun des risques identifiés.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(rappel des livrables de fin de projet)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5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Marché et modèle économique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450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Quels sont les marchés visés par votre innovation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 est l’état de la concurrence et le positionnement de votre innovation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Stratégie d’accès au marché : à quel horizon temporel, par quel moyen / intermédiaire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1200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Retombées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7065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Brevet, Licence, procédé industriel (Pour les académiques et pour les industriels)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Retombées économiques : CA généré, création d’emplois, bénéfices pour la filière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Quelle est votre stratégie de protection industrielle ? Comment est-elle partagée au sein du consortium 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Présentation des impacts environnementaux positifs ou négatifs du projet (si applicable)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1094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3810CFD-E42F-C341-317E-B89A6664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1F155-9809-F9B2-C6CC-499BE86C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N°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1FE9A-4632-08A9-69B1-E199DFD834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A2476-D75A-4ED8-80F1-C318D74AD5B2}" type="datetime1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F7161A-3009-26F4-B6F5-FBEA64EE11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196752"/>
            <a:ext cx="10515600" cy="48706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Budget global du projet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Subventions demandées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altLang="fr-FR" sz="1100" i="1" dirty="0">
                <a:solidFill>
                  <a:schemeClr val="accent2">
                    <a:lumMod val="50000"/>
                  </a:schemeClr>
                </a:solidFill>
              </a:rPr>
              <a:t>Préciser si le partenaire industriel dispose des fonds propres nécessaire à la réalisation du projet et/ou levées en cours  (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apport financier </a:t>
            </a:r>
            <a:r>
              <a:rPr lang="fr-FR" sz="1100" i="1" u="sng" dirty="0">
                <a:solidFill>
                  <a:schemeClr val="accent2">
                    <a:lumMod val="50000"/>
                  </a:schemeClr>
                </a:solidFill>
              </a:rPr>
              <a:t>&gt;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 aide demandée)</a:t>
            </a:r>
            <a:endParaRPr lang="fr-FR" altLang="fr-FR" sz="11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Justifier l’</a:t>
            </a:r>
            <a:r>
              <a:rPr lang="fr-FR" sz="1100" i="1" dirty="0" err="1">
                <a:solidFill>
                  <a:schemeClr val="accent2">
                    <a:lumMod val="50000"/>
                  </a:schemeClr>
                </a:solidFill>
              </a:rPr>
              <a:t>incitativité</a:t>
            </a:r>
            <a:r>
              <a:rPr lang="fr-FR" sz="1100" i="1" dirty="0">
                <a:solidFill>
                  <a:schemeClr val="accent2">
                    <a:lumMod val="50000"/>
                  </a:schemeClr>
                </a:solidFill>
              </a:rPr>
              <a:t> de l’aide</a:t>
            </a:r>
          </a:p>
        </p:txBody>
      </p:sp>
    </p:spTree>
    <p:extLst>
      <p:ext uri="{BB962C8B-B14F-4D97-AF65-F5344CB8AC3E}">
        <p14:creationId xmlns:p14="http://schemas.microsoft.com/office/powerpoint/2010/main" val="2790599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iopole-def">
      <a:dk1>
        <a:srgbClr val="000000"/>
      </a:dk1>
      <a:lt1>
        <a:srgbClr val="FFFFFF"/>
      </a:lt1>
      <a:dk2>
        <a:srgbClr val="79C6BB"/>
      </a:dk2>
      <a:lt2>
        <a:srgbClr val="C0D66E"/>
      </a:lt2>
      <a:accent1>
        <a:srgbClr val="FFE03C"/>
      </a:accent1>
      <a:accent2>
        <a:srgbClr val="FFFFFF"/>
      </a:accent2>
      <a:accent3>
        <a:srgbClr val="37B5AB"/>
      </a:accent3>
      <a:accent4>
        <a:srgbClr val="28BDB1"/>
      </a:accent4>
      <a:accent5>
        <a:srgbClr val="9CD522"/>
      </a:accent5>
      <a:accent6>
        <a:srgbClr val="62CA54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505</Words>
  <Application>Microsoft Office PowerPoint</Application>
  <PresentationFormat>Grand écran</PresentationFormat>
  <Paragraphs>96</Paragraphs>
  <Slides>12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Open Sans</vt:lpstr>
      <vt:lpstr>Thème Office</vt:lpstr>
      <vt:lpstr>Titre du projet  Lieu , Date</vt:lpstr>
      <vt:lpstr>Présentation PowerPoint</vt:lpstr>
      <vt:lpstr>Présentation du projet: Objectifs</vt:lpstr>
      <vt:lpstr>Présentation du projet: Caractère innovant</vt:lpstr>
      <vt:lpstr>Présentation du projet : Consortium</vt:lpstr>
      <vt:lpstr>Présentation du projet: Structuration</vt:lpstr>
      <vt:lpstr>Marché et modèle économique</vt:lpstr>
      <vt:lpstr>Retombées</vt:lpstr>
      <vt:lpstr>Budget</vt:lpstr>
      <vt:lpstr>Présentation PowerPoint</vt:lpstr>
      <vt:lpstr>Masque pour les slides nécessitant une image</vt:lpstr>
      <vt:lpstr>TRL = Technology Readiness Level / niveau de maturité technologique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DOMINGO Maelle</dc:creator>
  <cp:lastModifiedBy>GRAS VALENTIN</cp:lastModifiedBy>
  <cp:revision>55</cp:revision>
  <dcterms:created xsi:type="dcterms:W3CDTF">2021-08-30T08:16:03Z</dcterms:created>
  <dcterms:modified xsi:type="dcterms:W3CDTF">2023-03-02T11:33:17Z</dcterms:modified>
</cp:coreProperties>
</file>